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media2.mov" ContentType="video/unknown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  <p:sldId id="473" r:id="rId225"/>
    <p:sldId id="474" r:id="rId226"/>
    <p:sldId id="475" r:id="rId227"/>
    <p:sldId id="476" r:id="rId228"/>
    <p:sldId id="477" r:id="rId229"/>
    <p:sldId id="478" r:id="rId230"/>
    <p:sldId id="479" r:id="rId231"/>
    <p:sldId id="480" r:id="rId232"/>
    <p:sldId id="481" r:id="rId233"/>
    <p:sldId id="482" r:id="rId234"/>
    <p:sldId id="483" r:id="rId235"/>
    <p:sldId id="484" r:id="rId236"/>
    <p:sldId id="485" r:id="rId237"/>
    <p:sldId id="486" r:id="rId238"/>
    <p:sldId id="487" r:id="rId239"/>
    <p:sldId id="488" r:id="rId240"/>
    <p:sldId id="489" r:id="rId241"/>
    <p:sldId id="490" r:id="rId242"/>
    <p:sldId id="491" r:id="rId243"/>
    <p:sldId id="492" r:id="rId244"/>
    <p:sldId id="493" r:id="rId24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Relationship Id="rId184" Type="http://schemas.openxmlformats.org/officeDocument/2006/relationships/slide" Target="slides/slide177.xml"/><Relationship Id="rId185" Type="http://schemas.openxmlformats.org/officeDocument/2006/relationships/slide" Target="slides/slide178.xml"/><Relationship Id="rId186" Type="http://schemas.openxmlformats.org/officeDocument/2006/relationships/slide" Target="slides/slide179.xml"/><Relationship Id="rId187" Type="http://schemas.openxmlformats.org/officeDocument/2006/relationships/slide" Target="slides/slide180.xml"/><Relationship Id="rId188" Type="http://schemas.openxmlformats.org/officeDocument/2006/relationships/slide" Target="slides/slide181.xml"/><Relationship Id="rId189" Type="http://schemas.openxmlformats.org/officeDocument/2006/relationships/slide" Target="slides/slide182.xml"/><Relationship Id="rId190" Type="http://schemas.openxmlformats.org/officeDocument/2006/relationships/slide" Target="slides/slide183.xml"/><Relationship Id="rId191" Type="http://schemas.openxmlformats.org/officeDocument/2006/relationships/slide" Target="slides/slide184.xml"/><Relationship Id="rId192" Type="http://schemas.openxmlformats.org/officeDocument/2006/relationships/slide" Target="slides/slide185.xml"/><Relationship Id="rId193" Type="http://schemas.openxmlformats.org/officeDocument/2006/relationships/slide" Target="slides/slide186.xml"/><Relationship Id="rId194" Type="http://schemas.openxmlformats.org/officeDocument/2006/relationships/slide" Target="slides/slide187.xml"/><Relationship Id="rId195" Type="http://schemas.openxmlformats.org/officeDocument/2006/relationships/slide" Target="slides/slide188.xml"/><Relationship Id="rId196" Type="http://schemas.openxmlformats.org/officeDocument/2006/relationships/slide" Target="slides/slide189.xml"/><Relationship Id="rId197" Type="http://schemas.openxmlformats.org/officeDocument/2006/relationships/slide" Target="slides/slide190.xml"/><Relationship Id="rId198" Type="http://schemas.openxmlformats.org/officeDocument/2006/relationships/slide" Target="slides/slide191.xml"/><Relationship Id="rId199" Type="http://schemas.openxmlformats.org/officeDocument/2006/relationships/slide" Target="slides/slide192.xml"/><Relationship Id="rId200" Type="http://schemas.openxmlformats.org/officeDocument/2006/relationships/slide" Target="slides/slide193.xml"/><Relationship Id="rId201" Type="http://schemas.openxmlformats.org/officeDocument/2006/relationships/slide" Target="slides/slide194.xml"/><Relationship Id="rId202" Type="http://schemas.openxmlformats.org/officeDocument/2006/relationships/slide" Target="slides/slide195.xml"/><Relationship Id="rId203" Type="http://schemas.openxmlformats.org/officeDocument/2006/relationships/slide" Target="slides/slide196.xml"/><Relationship Id="rId204" Type="http://schemas.openxmlformats.org/officeDocument/2006/relationships/slide" Target="slides/slide197.xml"/><Relationship Id="rId205" Type="http://schemas.openxmlformats.org/officeDocument/2006/relationships/slide" Target="slides/slide198.xml"/><Relationship Id="rId206" Type="http://schemas.openxmlformats.org/officeDocument/2006/relationships/slide" Target="slides/slide199.xml"/><Relationship Id="rId207" Type="http://schemas.openxmlformats.org/officeDocument/2006/relationships/slide" Target="slides/slide200.xml"/><Relationship Id="rId208" Type="http://schemas.openxmlformats.org/officeDocument/2006/relationships/slide" Target="slides/slide201.xml"/><Relationship Id="rId209" Type="http://schemas.openxmlformats.org/officeDocument/2006/relationships/slide" Target="slides/slide202.xml"/><Relationship Id="rId210" Type="http://schemas.openxmlformats.org/officeDocument/2006/relationships/slide" Target="slides/slide203.xml"/><Relationship Id="rId211" Type="http://schemas.openxmlformats.org/officeDocument/2006/relationships/slide" Target="slides/slide204.xml"/><Relationship Id="rId212" Type="http://schemas.openxmlformats.org/officeDocument/2006/relationships/slide" Target="slides/slide205.xml"/><Relationship Id="rId213" Type="http://schemas.openxmlformats.org/officeDocument/2006/relationships/slide" Target="slides/slide206.xml"/><Relationship Id="rId214" Type="http://schemas.openxmlformats.org/officeDocument/2006/relationships/slide" Target="slides/slide207.xml"/><Relationship Id="rId215" Type="http://schemas.openxmlformats.org/officeDocument/2006/relationships/slide" Target="slides/slide208.xml"/><Relationship Id="rId216" Type="http://schemas.openxmlformats.org/officeDocument/2006/relationships/slide" Target="slides/slide209.xml"/><Relationship Id="rId217" Type="http://schemas.openxmlformats.org/officeDocument/2006/relationships/slide" Target="slides/slide210.xml"/><Relationship Id="rId218" Type="http://schemas.openxmlformats.org/officeDocument/2006/relationships/slide" Target="slides/slide211.xml"/><Relationship Id="rId219" Type="http://schemas.openxmlformats.org/officeDocument/2006/relationships/slide" Target="slides/slide212.xml"/><Relationship Id="rId220" Type="http://schemas.openxmlformats.org/officeDocument/2006/relationships/slide" Target="slides/slide213.xml"/><Relationship Id="rId221" Type="http://schemas.openxmlformats.org/officeDocument/2006/relationships/slide" Target="slides/slide214.xml"/><Relationship Id="rId222" Type="http://schemas.openxmlformats.org/officeDocument/2006/relationships/slide" Target="slides/slide215.xml"/><Relationship Id="rId223" Type="http://schemas.openxmlformats.org/officeDocument/2006/relationships/slide" Target="slides/slide216.xml"/><Relationship Id="rId224" Type="http://schemas.openxmlformats.org/officeDocument/2006/relationships/slide" Target="slides/slide217.xml"/><Relationship Id="rId225" Type="http://schemas.openxmlformats.org/officeDocument/2006/relationships/slide" Target="slides/slide218.xml"/><Relationship Id="rId226" Type="http://schemas.openxmlformats.org/officeDocument/2006/relationships/slide" Target="slides/slide219.xml"/><Relationship Id="rId227" Type="http://schemas.openxmlformats.org/officeDocument/2006/relationships/slide" Target="slides/slide220.xml"/><Relationship Id="rId228" Type="http://schemas.openxmlformats.org/officeDocument/2006/relationships/slide" Target="slides/slide221.xml"/><Relationship Id="rId229" Type="http://schemas.openxmlformats.org/officeDocument/2006/relationships/slide" Target="slides/slide222.xml"/><Relationship Id="rId230" Type="http://schemas.openxmlformats.org/officeDocument/2006/relationships/slide" Target="slides/slide223.xml"/><Relationship Id="rId231" Type="http://schemas.openxmlformats.org/officeDocument/2006/relationships/slide" Target="slides/slide224.xml"/><Relationship Id="rId232" Type="http://schemas.openxmlformats.org/officeDocument/2006/relationships/slide" Target="slides/slide225.xml"/><Relationship Id="rId233" Type="http://schemas.openxmlformats.org/officeDocument/2006/relationships/slide" Target="slides/slide226.xml"/><Relationship Id="rId234" Type="http://schemas.openxmlformats.org/officeDocument/2006/relationships/slide" Target="slides/slide227.xml"/><Relationship Id="rId235" Type="http://schemas.openxmlformats.org/officeDocument/2006/relationships/slide" Target="slides/slide228.xml"/><Relationship Id="rId236" Type="http://schemas.openxmlformats.org/officeDocument/2006/relationships/slide" Target="slides/slide229.xml"/><Relationship Id="rId237" Type="http://schemas.openxmlformats.org/officeDocument/2006/relationships/slide" Target="slides/slide230.xml"/><Relationship Id="rId238" Type="http://schemas.openxmlformats.org/officeDocument/2006/relationships/slide" Target="slides/slide231.xml"/><Relationship Id="rId239" Type="http://schemas.openxmlformats.org/officeDocument/2006/relationships/slide" Target="slides/slide232.xml"/><Relationship Id="rId240" Type="http://schemas.openxmlformats.org/officeDocument/2006/relationships/slide" Target="slides/slide233.xml"/><Relationship Id="rId241" Type="http://schemas.openxmlformats.org/officeDocument/2006/relationships/slide" Target="slides/slide234.xml"/><Relationship Id="rId242" Type="http://schemas.openxmlformats.org/officeDocument/2006/relationships/slide" Target="slides/slide235.xml"/><Relationship Id="rId243" Type="http://schemas.openxmlformats.org/officeDocument/2006/relationships/slide" Target="slides/slide236.xml"/><Relationship Id="rId244" Type="http://schemas.openxmlformats.org/officeDocument/2006/relationships/slide" Target="slides/slide237.xml"/><Relationship Id="rId245" Type="http://schemas.openxmlformats.org/officeDocument/2006/relationships/slide" Target="slides/slide2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" name="Shape 10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9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99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0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102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103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105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113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120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124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126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146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163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196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202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208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215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217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231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23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" name="Shape 1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fact that it's free helps with reproducibility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right hand side of the assignment can be any valid R expression. The right hand side is fully evaluated before the assignment occurs.</a:t>
            </a:r>
          </a:p>
          <a:p>
            <a:pPr/>
          </a:p>
          <a:p>
            <a:pPr/>
            <a:r>
              <a:t>Variable names can contain letters, numbers, underscores and periods. They cannot start with a number; they should not start with an underscore or period in regular use. They cannot contain spaces. Different people use different conventions for long variable names</a:t>
            </a:r>
          </a:p>
          <a:p>
            <a:pPr/>
          </a:p>
          <a:p>
            <a:pPr/>
            <a:r>
              <a:t>Everything is an object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3" name="Shape 2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Could start with underscore or period, but don't do this in regular use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These are the core types for single values — there are a few others: NULL, closure (function)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3" name="Shape 3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 is a function</a:t>
            </a:r>
          </a:p>
          <a:p>
            <a:pPr/>
            <a:r>
              <a:t>Don't ever call a variable c or you're going to confuse R a lot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3" name="Shape 3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functions take vectors as arguments, others apply to each element of a vector.  How to tell the difference?  We'll learn how to read the documentation soon.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8" name="Shape 3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usually don't name them yourself, but some functions returned named vectors.  May look weird, because there's a function call on the left hand side.  But you can assign values to some functions. 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0" name="Shape 3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help to learn what some of these functions are doing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1" name="Shape 4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read.csv, trimws, strsplit, subset</a:t>
            </a:r>
          </a:p>
          <a:p>
            <a:pPr/>
            <a:r>
              <a:t>but we still don't know what safi is — what we read our data into, because we haven't learned about anything yet that can hold a csv.</a:t>
            </a:r>
          </a:p>
          <a:p>
            <a:pPr/>
            <a:r>
              <a:t>A few left over things about the R environment, then on to data frames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9" name="Shape 4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using RStudio?  Still keep code in a single directory, then start R from that directory - command line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7" name="Shape 4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Nothing to enforce the rows as observations and columns as variables, but best to aim for that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this workshop, focused on core R functions — called base R, with just a few exceptions to learn how to use packages.  Why?  1) foundation, 2) learn how to read other people's code.  I tend to use other packages when doing my own analysis — tidyverse set of packages, which includes dplyr for data manipulation and ggplot2 for visualization, among others.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2" name="Shape 4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Built in data frame; numbers on left are row numbers; in absence of other labels, they are also the row name. 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7" name="Shape 4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Length of a data frame is the number of columns (not the number of rows)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5" name="Shape 4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row and column can be indices, names, true/false, like above with vectors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1" name="Shape 5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do 3D with array, but used rarely — I didn't even know you could until recently, and I never used it in 15 years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6" name="Shape 5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Directories need to exist before you write to them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0" name="Shape 5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work with time series data, there are special time series packages and data structures for aggregating, trends, lags, time series models, etc.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8" name="Shape 5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ways to handle durations, intervals, etc.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6" name="Shape 6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Tables have margins - 1 is rows, 2 is columns</a:t>
            </a:r>
          </a:p>
          <a:p>
            <a:pPr/>
            <a:r>
              <a:t>Also: prop.table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Answer: no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0" name="Shape 7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Loops and conditionals are standard parts of programming languages.  We looped some before when using the apply functions - we just didn't do it explicitly — the functions took care if it for us. 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"Hello World" is an argument to the function print.  If not named, the order of arguments matters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6" name="Shape 8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put functions (or other code) in a separate file and use source to run that code in your environment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0" name="Shape 8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happens when age is 19?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65" name="Shape 8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72" name="Shape 8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large data sets, you don't want to loop through rows — you'll run out of memory, and it will take forever.  The apply functions, or other mapping functions that apply a function to a series of inputs, are a better choice.  There are times when it's useful to use a loop though.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3" name="Shape 9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2" name="Shape 9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put any operator in back ticks, like `%in%`, you can use it as a function.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Pass by value - what does this mean? (onto next…)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we learning today and why</a:t>
            </a:r>
          </a:p>
          <a:p>
            <a:pPr marL="291041" indent="-291041">
              <a:buSzPct val="125000"/>
              <a:buChar char="-"/>
            </a:pPr>
            <a:r>
              <a:t>read other code</a:t>
            </a:r>
          </a:p>
          <a:p>
            <a:pPr marL="291041" indent="-291041">
              <a:buSzPct val="125000"/>
              <a:buChar char="-"/>
            </a:pPr>
            <a:r>
              <a:t>don't miss some of the basics —&gt; leads to errors later, harder to learn new things on your own</a:t>
            </a:r>
          </a:p>
          <a:p>
            <a:pPr/>
            <a:r>
              <a:t>Day 1 basics — more like learning programming than data analysis - learn the pieces to build up to things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6" name="Shape 2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We're going to start by running a short example of some simple analysis on a data set.  At this point, you won't know what the code means — that's ok.  We're going to come back to this example as we learn parts of R, and by the end of the workshop, you'll understand what everything is doing. 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9" name="Shape 2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We've already called a few functions.  There are lots of common built in functions, additional functions in packages, and you can write your own functions.</a:t>
            </a:r>
          </a:p>
          <a:p>
            <a:pPr/>
            <a:r>
              <a:t>Unnamed arguments - order matters; named arguments can be in any order</a:t>
            </a:r>
          </a:p>
          <a:p>
            <a:pPr/>
            <a:r>
              <a:t>Functions are objects — they can be passed as arguments to other functions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7" name="Shape 2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TRUE and FALSE - boolean values, all caps, full word.  </a:t>
            </a:r>
          </a:p>
          <a:p>
            <a:pPr/>
            <a:r>
              <a:t>== for testing for equality; singe = for function arguments — will also assign values to variables, but don't do it</a:t>
            </a:r>
          </a:p>
          <a:p>
            <a:pPr/>
            <a:r>
              <a:t>Strings (text) with single or double quotes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Shape 2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&amp; is and</a:t>
            </a:r>
          </a:p>
          <a:p>
            <a:pPr/>
            <a:r>
              <a:t>| is OR</a:t>
            </a:r>
          </a:p>
          <a:p>
            <a:pPr/>
            <a:r>
              <a:t>What will these produce?  False, False, true, true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solidFill>
          <a:schemeClr val="accent6">
            <a:hueOff val="-119728"/>
            <a:satOff val="5580"/>
            <a:lumOff val="-1296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"/>
          <p:cNvSpPr txBox="1"/>
          <p:nvPr>
            <p:ph type="body" sz="quarter" idx="13"/>
          </p:nvPr>
        </p:nvSpPr>
        <p:spPr>
          <a:xfrm>
            <a:off x="1167411" y="6534150"/>
            <a:ext cx="22049177" cy="64770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"/>
          <p:cNvSpPr txBox="1"/>
          <p:nvPr>
            <p:ph type="body" sz="half" idx="13"/>
          </p:nvPr>
        </p:nvSpPr>
        <p:spPr>
          <a:xfrm>
            <a:off x="1167411" y="3152818"/>
            <a:ext cx="22049177" cy="327660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97" name="Title Text"/>
          <p:cNvSpPr txBox="1"/>
          <p:nvPr>
            <p:ph type="body" sz="quarter" idx="14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14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 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6C6C6C"/>
                </a:solidFill>
              </a:defRPr>
            </a:lvl1pPr>
            <a:lvl2pPr>
              <a:defRPr>
                <a:solidFill>
                  <a:srgbClr val="6C6C6C"/>
                </a:solidFill>
              </a:defRPr>
            </a:lvl2pPr>
            <a:lvl3pPr>
              <a:defRPr>
                <a:solidFill>
                  <a:srgbClr val="6C6C6C"/>
                </a:solidFill>
              </a:defRPr>
            </a:lvl3pPr>
            <a:lvl4pPr>
              <a:defRPr>
                <a:solidFill>
                  <a:srgbClr val="6C6C6C"/>
                </a:solidFill>
              </a:defRPr>
            </a:lvl4pPr>
            <a:lvl5pPr>
              <a:defRPr>
                <a:solidFill>
                  <a:srgbClr val="6C6C6C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</p:spPr>
        <p:txBody>
          <a:bodyPr anchor="t"/>
          <a:lstStyle>
            <a:lvl1pPr marL="635000" indent="-635000" algn="l">
              <a:buSzPct val="125000"/>
              <a:buChar char="•"/>
              <a:defRPr sz="6000"/>
            </a:lvl1pPr>
            <a:lvl2pPr marL="1270000" indent="-635000" algn="l">
              <a:buSzPct val="125000"/>
              <a:buChar char="•"/>
              <a:defRPr sz="6000"/>
            </a:lvl2pPr>
            <a:lvl3pPr marL="1905000" indent="-635000" algn="l">
              <a:buSzPct val="125000"/>
              <a:buChar char="•"/>
              <a:defRPr sz="6000"/>
            </a:lvl3pPr>
            <a:lvl4pPr marL="2540000" indent="-635000" algn="l">
              <a:buSzPct val="125000"/>
              <a:buChar char="•"/>
              <a:defRPr sz="6000"/>
            </a:lvl4pPr>
            <a:lvl5pPr marL="3175000" indent="-635000" algn="l">
              <a:buSzPct val="125000"/>
              <a:buChar char="•"/>
              <a:defRPr sz="6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c outline">
    <p:bg>
      <p:bgPr>
        <a:solidFill>
          <a:schemeClr val="accent6">
            <a:hueOff val="-119728"/>
            <a:satOff val="5580"/>
            <a:lumOff val="-1296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irst Line…"/>
          <p:cNvSpPr txBox="1"/>
          <p:nvPr>
            <p:ph type="body" idx="13"/>
          </p:nvPr>
        </p:nvSpPr>
        <p:spPr>
          <a:xfrm>
            <a:off x="3071229" y="1504949"/>
            <a:ext cx="17898096" cy="772160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buClr>
                <a:schemeClr val="accent1">
                  <a:lumOff val="13529"/>
                </a:schemeClr>
              </a:buClr>
              <a:defRPr b="1"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First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Second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Third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100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6" name="Triangle"/>
          <p:cNvSpPr/>
          <p:nvPr>
            <p:ph type="body" sz="quarter" idx="14"/>
          </p:nvPr>
        </p:nvSpPr>
        <p:spPr>
          <a:xfrm rot="13501725">
            <a:off x="1803219" y="2099110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</p:spPr>
        <p:txBody>
          <a:bodyPr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irst Line…"/>
          <p:cNvSpPr txBox="1"/>
          <p:nvPr>
            <p:ph type="body" idx="13"/>
          </p:nvPr>
        </p:nvSpPr>
        <p:spPr>
          <a:xfrm>
            <a:off x="3071229" y="1504949"/>
            <a:ext cx="17898096" cy="985520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First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Second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Third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solidFill>
                  <a:srgbClr val="716C6B"/>
                </a:solidFill>
                <a:latin typeface="+mn-lt"/>
                <a:ea typeface="+mn-ea"/>
                <a:cs typeface="+mn-cs"/>
                <a:sym typeface="Open Sans Condensed Bold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+mn-lt"/>
                <a:ea typeface="+mn-ea"/>
                <a:cs typeface="+mn-cs"/>
                <a:sym typeface="Open Sans Condensed Bold"/>
              </a:defRPr>
            </a:pP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80" name="Text"/>
          <p:cNvSpPr txBox="1"/>
          <p:nvPr>
            <p:ph type="body" sz="half" idx="13"/>
          </p:nvPr>
        </p:nvSpPr>
        <p:spPr>
          <a:xfrm>
            <a:off x="1167411" y="3155950"/>
            <a:ext cx="22049177" cy="441960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defRPr sz="6000"/>
            </a:pPr>
          </a:p>
          <a:p>
            <a:pPr algn="l">
              <a:defRPr sz="6000"/>
            </a:pPr>
          </a:p>
          <a:p>
            <a:pPr algn="l">
              <a:defRPr sz="6000"/>
            </a:pPr>
          </a:p>
          <a:p>
            <a:pPr algn="l">
              <a:defRPr sz="6000"/>
            </a:pP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78000" y="-59989"/>
            <a:ext cx="20828000" cy="28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78000" y="3342761"/>
            <a:ext cx="20828000" cy="9544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9pPr>
    </p:titleStyle>
    <p:body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3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statmethods.net/advstats/matrix.html" TargetMode="External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4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ubridate.tidyverse.org/reference/ymd.html" TargetMode="External"/><Relationship Id="rId4" Type="http://schemas.openxmlformats.org/officeDocument/2006/relationships/hyperlink" Target="https://lubridate.tidyverse.org/reference/month.html" TargetMode="External"/><Relationship Id="rId5" Type="http://schemas.openxmlformats.org/officeDocument/2006/relationships/hyperlink" Target="https://lubridate.tidyverse.org/reference/day.html" TargetMode="External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bit.ly/nu_r" TargetMode="External"/><Relationship Id="rId3" Type="http://schemas.openxmlformats.org/officeDocument/2006/relationships/hyperlink" Target="https://community.rstudio.com/" TargetMode="External"/><Relationship Id="rId4" Type="http://schemas.openxmlformats.org/officeDocument/2006/relationships/hyperlink" Target="https://www.r-bloggers.com/" TargetMode="External"/><Relationship Id="rId5" Type="http://schemas.openxmlformats.org/officeDocument/2006/relationships/image" Target="../media/image3.tif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wordbank.stanford.edu/analyses?name=vocab_norms" TargetMode="External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.png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rmarkdown.rstudio.com/gallery.html" TargetMode="External"/><Relationship Id="rId3" Type="http://schemas.openxmlformats.org/officeDocument/2006/relationships/image" Target="../media/image4.tif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video" Target="../media/media2.mov"/><Relationship Id="rId4" Type="http://schemas.microsoft.com/office/2007/relationships/media" Target="../media/media2.mov"/><Relationship Id="rId5" Type="http://schemas.openxmlformats.org/officeDocument/2006/relationships/image" Target="../media/image14.png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tif"/></Relationships>

</file>

<file path=ppt/slides/_rels/slide1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tif"/></Relationships>

</file>

<file path=ppt/slides/_rels/slide1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tif"/></Relationships>

</file>

<file path=ppt/slides/_rels/slide1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tif"/></Relationships>

</file>

<file path=ppt/slides/_rels/slide1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tif"/></Relationships>

</file>

<file path=ppt/slides/_rels/slide1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tif"/></Relationships>

</file>

<file path=ppt/slides/_rels/slide1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tif"/></Relationships>

</file>

<file path=ppt/slides/_rels/slide1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tif"/></Relationships>

</file>

<file path=ppt/slides/_rels/slide1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tif"/></Relationships>

</file>

<file path=ppt/slides/_rels/slide1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tif"/></Relationships>

</file>

<file path=ppt/slides/_rels/slide1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
</file>

<file path=ppt/slides/_rels/slide1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tif"/></Relationships>

</file>

<file path=ppt/slides/_rels/slide1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tif"/></Relationships>

</file>

<file path=ppt/slides/_rels/slide1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5.png"/></Relationships>

</file>

<file path=ppt/slides/_rels/slide1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
</file>

<file path=ppt/slides/_rels/slide1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
</file>

<file path=ppt/slides/_rels/slide2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/Relationships>

</file>

<file path=ppt/slides/_rels/slide2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
</file>

<file path=ppt/slides/_rels/slide2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4.png"/></Relationships>

</file>

<file path=ppt/slides/_rels/slide2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
</file>

<file path=ppt/slides/_rels/slide2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
</file>

<file path=ppt/slides/_rels/slide2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5.png"/></Relationships>

</file>

<file path=ppt/slides/_rels/slide2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
</file>

<file path=ppt/slides/_rels/slide2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stackoverflow.com/questions/16267552/dummy-variables-from-a-string-variable" TargetMode="External"/></Relationships>

</file>

<file path=ppt/slides/_rels/slide2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video" Target="../media/media1.mov"/><Relationship Id="rId7" Type="http://schemas.microsoft.com/office/2007/relationships/media" Target="../media/media1.mov"/><Relationship Id="rId8" Type="http://schemas.openxmlformats.org/officeDocument/2006/relationships/image" Target="../media/image17.png"/><Relationship Id="rId9" Type="http://schemas.openxmlformats.org/officeDocument/2006/relationships/image" Target="../media/image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4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4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rseek.org/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tif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127.0.0.1:24690/help/library/utils/help/NA" TargetMode="External"/><Relationship Id="rId3" Type="http://schemas.openxmlformats.org/officeDocument/2006/relationships/hyperlink" Target="http://127.0.0.1:24690/help/library/utils/help/scan" TargetMode="Externa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ntroduc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     Introduction</a:t>
            </a:r>
          </a:p>
        </p:txBody>
      </p:sp>
      <p:sp>
        <p:nvSpPr>
          <p:cNvPr id="108" name="June 2018"/>
          <p:cNvSpPr txBox="1"/>
          <p:nvPr>
            <p:ph type="subTitle" sz="quarter" idx="1"/>
          </p:nvPr>
        </p:nvSpPr>
        <p:spPr>
          <a:xfrm>
            <a:off x="1778000" y="7080250"/>
            <a:ext cx="20828000" cy="1587500"/>
          </a:xfrm>
          <a:prstGeom prst="rect">
            <a:avLst/>
          </a:prstGeom>
        </p:spPr>
        <p:txBody>
          <a:bodyPr/>
          <a:lstStyle/>
          <a:p>
            <a:pPr/>
            <a:r>
              <a:t>June 2018</a:t>
            </a:r>
          </a:p>
        </p:txBody>
      </p:sp>
      <p:sp>
        <p:nvSpPr>
          <p:cNvPr id="109" name="Christina Maimone…"/>
          <p:cNvSpPr txBox="1"/>
          <p:nvPr/>
        </p:nvSpPr>
        <p:spPr>
          <a:xfrm>
            <a:off x="690943" y="10502899"/>
            <a:ext cx="10347047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4800">
                <a:solidFill>
                  <a:schemeClr val="accent6">
                    <a:satOff val="15424"/>
                    <a:lumOff val="17647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Christina Maimone</a:t>
            </a:r>
          </a:p>
          <a:p>
            <a:pPr algn="l">
              <a:defRPr b="0" sz="48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Research Computing Services</a:t>
            </a:r>
          </a:p>
          <a:p>
            <a:pPr algn="l">
              <a:defRPr b="0" sz="48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christina.maimone@northwestern.edu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4704" y="3474522"/>
            <a:ext cx="4606682" cy="3569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hy 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R?</a:t>
            </a:r>
          </a:p>
        </p:txBody>
      </p:sp>
      <p:sp>
        <p:nvSpPr>
          <p:cNvPr id="139" name="Full programming language…"/>
          <p:cNvSpPr txBox="1"/>
          <p:nvPr>
            <p:ph type="body" idx="13"/>
          </p:nvPr>
        </p:nvSpPr>
        <p:spPr>
          <a:xfrm>
            <a:off x="1167411" y="3702050"/>
            <a:ext cx="22049177" cy="7023100"/>
          </a:xfrm>
          <a:prstGeom prst="rect">
            <a:avLst/>
          </a:prstGeom>
        </p:spPr>
        <p:txBody>
          <a:bodyPr/>
          <a:lstStyle/>
          <a:p>
            <a:pPr>
              <a:defRPr sz="9600"/>
            </a:pPr>
            <a:r>
              <a:t>Full programming language</a:t>
            </a:r>
          </a:p>
          <a:p>
            <a:pPr>
              <a:defRPr sz="9600"/>
            </a:pPr>
          </a:p>
          <a:p>
            <a:pPr>
              <a:defRPr sz="9600"/>
            </a:pPr>
            <a:r>
              <a:t>Can use as an application</a:t>
            </a:r>
          </a:p>
          <a:p>
            <a:pPr>
              <a:defRPr sz="9600"/>
            </a:pPr>
          </a:p>
          <a:p>
            <a:pPr>
              <a:defRPr sz="9600"/>
            </a:pPr>
            <a:r>
              <a:t>Designed for data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9" grpId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462" name="Triangle"/>
          <p:cNvSpPr/>
          <p:nvPr>
            <p:ph type="body" idx="14"/>
          </p:nvPr>
        </p:nvSpPr>
        <p:spPr>
          <a:xfrm rot="13501725">
            <a:off x="1776887" y="6661150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Data Fra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Frames</a:t>
            </a:r>
          </a:p>
        </p:txBody>
      </p:sp>
      <p:sp>
        <p:nvSpPr>
          <p:cNvPr id="465" name="Object to hold rectangular data se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7400"/>
            </a:pPr>
            <a:r>
              <a:t>Object to hold rectangular data sets</a:t>
            </a:r>
          </a:p>
          <a:p>
            <a:pPr lvl="1">
              <a:lnSpc>
                <a:spcPct val="150000"/>
              </a:lnSpc>
              <a:defRPr sz="7400"/>
            </a:pPr>
            <a:r>
              <a:t>Rows are observations</a:t>
            </a:r>
          </a:p>
          <a:p>
            <a:pPr lvl="1">
              <a:lnSpc>
                <a:spcPct val="150000"/>
              </a:lnSpc>
              <a:defRPr sz="7400"/>
            </a:pPr>
            <a:r>
              <a:t>Columns are variables</a:t>
            </a:r>
          </a:p>
          <a:p>
            <a:pPr>
              <a:lnSpc>
                <a:spcPct val="150000"/>
              </a:lnSpc>
              <a:defRPr sz="7400"/>
            </a:pPr>
            <a:r>
              <a:t>Each column has one type of data in it</a:t>
            </a:r>
          </a:p>
          <a:p>
            <a:pPr>
              <a:lnSpc>
                <a:spcPct val="150000"/>
              </a:lnSpc>
              <a:defRPr sz="7400"/>
            </a:pPr>
            <a:r>
              <a:t>Each row can have multiple types of data in it</a:t>
            </a:r>
          </a:p>
          <a:p>
            <a:pPr>
              <a:lnSpc>
                <a:spcPct val="150000"/>
              </a:lnSpc>
              <a:defRPr sz="7400"/>
            </a:pPr>
            <a:r>
              <a:t>Columns are named; rows can be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&gt; iris…"/>
          <p:cNvSpPr txBox="1"/>
          <p:nvPr>
            <p:ph type="body" idx="13"/>
          </p:nvPr>
        </p:nvSpPr>
        <p:spPr>
          <a:xfrm>
            <a:off x="1167411" y="3152818"/>
            <a:ext cx="22049177" cy="10464801"/>
          </a:xfrm>
          <a:prstGeom prst="rect">
            <a:avLst/>
          </a:prstGeom>
        </p:spPr>
        <p:txBody>
          <a:bodyPr/>
          <a:lstStyle/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iris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Sepal.Length Sepal.Width Petal.Length Petal.Width    Species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 5.1         3.5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      4.9         3.0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       4.7         3.2          1.3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         4.6         3.1          1.5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        5.0         3.6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 5.4         3.9          1.7         0.4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7            4.6         3.4          1.4         0.3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          5.0         3.4          1.5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            4.4         2.9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51           7.0         3.2          4.7         1.4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52           6.4         3.2          4.5         1.5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53           6.9         3.1          4.9         1.5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54           5.5         2.3          4.0         1.3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</p:txBody>
      </p:sp>
      <p:sp>
        <p:nvSpPr>
          <p:cNvPr id="470" name="Iris Data Fram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Iris Data Frame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Data Frame Informat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Information</a:t>
            </a:r>
          </a:p>
        </p:txBody>
      </p:sp>
      <p:graphicFrame>
        <p:nvGraphicFramePr>
          <p:cNvPr id="475" name="Table"/>
          <p:cNvGraphicFramePr/>
          <p:nvPr/>
        </p:nvGraphicFramePr>
        <p:xfrm>
          <a:off x="1695450" y="3932785"/>
          <a:ext cx="21005801" cy="921957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8136227"/>
                <a:gridCol w="12856873"/>
              </a:tblGrid>
              <a:tr h="326425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names(iris)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"Sepal.Length" "Sepal.Width"  "Petal.Length" "Petal.Width"  "Species"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dim(iris)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150   5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ncol(iris)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head(iris)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Prints first 6 rows (6 by default)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tail(iris)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Prints last 6 rows (6 by default)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View(iris)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Opens it in data viewer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5" grpId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&gt; str(iris)…"/>
          <p:cNvSpPr txBox="1"/>
          <p:nvPr>
            <p:ph type="body" idx="13"/>
          </p:nvPr>
        </p:nvSpPr>
        <p:spPr>
          <a:xfrm>
            <a:off x="1167411" y="4076010"/>
            <a:ext cx="22049177" cy="5181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str(iris)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'data.frame':	150 obs. of  5 variables: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Sepal.Length: num  5.1 4.9 4.7 4.6 5 5.4 4.6 5 4.4 4.9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Sepal.Width : num  3.5 3 3.2 3.1 3.6 3.9 3.4 3.4 2.9 3.1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Petal.Length: num  1.4 1.4 1.3 1.5 1.4 1.7 1.4 1.5 1.4 1.5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Petal.Width : num  0.2 0.2 0.2 0.2 0.2 0.4 0.3 0.2 0.2 0.1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Species     : Factor w/ 3 levels "setosa","versicolor",..: 1 1 1 1 1 1 1 1 1 1 ...</a:t>
            </a:r>
          </a:p>
        </p:txBody>
      </p:sp>
      <p:sp>
        <p:nvSpPr>
          <p:cNvPr id="480" name="Data Frame Informat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Data Frame Index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Indexing</a:t>
            </a:r>
          </a:p>
        </p:txBody>
      </p:sp>
      <p:sp>
        <p:nvSpPr>
          <p:cNvPr id="483" name="data.frame[row, column]"/>
          <p:cNvSpPr txBox="1"/>
          <p:nvPr>
            <p:ph type="body" idx="13"/>
          </p:nvPr>
        </p:nvSpPr>
        <p:spPr>
          <a:xfrm>
            <a:off x="1167411" y="3155950"/>
            <a:ext cx="22049177" cy="6553200"/>
          </a:xfrm>
          <a:prstGeom prst="rect">
            <a:avLst/>
          </a:prstGeom>
        </p:spPr>
        <p:txBody>
          <a:bodyPr/>
          <a:lstStyle/>
          <a:p>
            <a:pPr>
              <a:defRPr sz="10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10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10600">
                <a:latin typeface="Courier"/>
                <a:ea typeface="Courier"/>
                <a:cs typeface="Courier"/>
                <a:sym typeface="Courier"/>
              </a:defRPr>
            </a:pPr>
            <a:r>
              <a:t>data.frame[row, column]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Data Frame Index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Indexing</a:t>
            </a:r>
          </a:p>
        </p:txBody>
      </p:sp>
      <p:graphicFrame>
        <p:nvGraphicFramePr>
          <p:cNvPr id="488" name="Table"/>
          <p:cNvGraphicFramePr/>
          <p:nvPr/>
        </p:nvGraphicFramePr>
        <p:xfrm>
          <a:off x="1695450" y="3993661"/>
          <a:ext cx="21005801" cy="783934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496550"/>
                <a:gridCol w="10496550"/>
              </a:tblGrid>
              <a:tr h="14969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iris[2,3]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value in second row, third column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4969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first column, as a vector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4969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iris[2,]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second row,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85506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iris[,2:3]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second and third columns,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85506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first column,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89" name="Dingbat X"/>
          <p:cNvSpPr/>
          <p:nvPr/>
        </p:nvSpPr>
        <p:spPr>
          <a:xfrm>
            <a:off x="2329208" y="10579806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9" grpId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Data Frame Index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Indexing</a:t>
            </a:r>
          </a:p>
        </p:txBody>
      </p:sp>
      <p:graphicFrame>
        <p:nvGraphicFramePr>
          <p:cNvPr id="492" name="Table"/>
          <p:cNvGraphicFramePr/>
          <p:nvPr/>
        </p:nvGraphicFramePr>
        <p:xfrm>
          <a:off x="1695450" y="3914530"/>
          <a:ext cx="21005801" cy="783934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496550"/>
                <a:gridCol w="10496550"/>
              </a:tblGrid>
              <a:tr h="179919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iris[1:5, c(3,5)]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rows 1-5, columns 3 and 5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79919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iris[,-1]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everything but the first column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2301343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iris[nrow(iris):1,]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everything, with rows in reverse order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289224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iris[iris[,1] &lt; 5,]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rows of iris (with all columns) where the value in the first column is less than 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Data Frame Index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Indexing</a:t>
            </a:r>
          </a:p>
        </p:txBody>
      </p:sp>
      <p:graphicFrame>
        <p:nvGraphicFramePr>
          <p:cNvPr id="495" name="Table"/>
          <p:cNvGraphicFramePr/>
          <p:nvPr/>
        </p:nvGraphicFramePr>
        <p:xfrm>
          <a:off x="1695450" y="3993661"/>
          <a:ext cx="21005800" cy="783934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496550"/>
                <a:gridCol w="10496550"/>
              </a:tblGrid>
              <a:tr h="151279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iris$Species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column, as a vector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51279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iris[,c("Species")]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column, as a vector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872267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iris[,c("Species", "Petal.Width")]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and Petal.Width columns,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65160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iris["10",]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row named "10",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65160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iris["Species"]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column,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96" name="Dingbat X"/>
          <p:cNvSpPr/>
          <p:nvPr/>
        </p:nvSpPr>
        <p:spPr>
          <a:xfrm>
            <a:off x="2276454" y="10711690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6" grpId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Data Frames 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Frames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hy 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R?</a:t>
            </a:r>
          </a:p>
        </p:txBody>
      </p:sp>
      <p:sp>
        <p:nvSpPr>
          <p:cNvPr id="142" name="Customizable, extensible…"/>
          <p:cNvSpPr txBox="1"/>
          <p:nvPr>
            <p:ph type="body" idx="13"/>
          </p:nvPr>
        </p:nvSpPr>
        <p:spPr>
          <a:xfrm>
            <a:off x="1167411" y="3702050"/>
            <a:ext cx="22049177" cy="5638800"/>
          </a:xfrm>
          <a:prstGeom prst="rect">
            <a:avLst/>
          </a:prstGeom>
        </p:spPr>
        <p:txBody>
          <a:bodyPr/>
          <a:lstStyle/>
          <a:p>
            <a:pPr>
              <a:defRPr sz="9600"/>
            </a:pPr>
          </a:p>
          <a:p>
            <a:pPr>
              <a:defRPr sz="9600"/>
            </a:pPr>
            <a:r>
              <a:t>Customizable, extensible</a:t>
            </a:r>
          </a:p>
          <a:p>
            <a:pPr>
              <a:defRPr sz="9600"/>
            </a:pPr>
          </a:p>
          <a:p>
            <a:pPr>
              <a:defRPr sz="9600"/>
            </a:pPr>
            <a:r>
              <a:t>Contributed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2" grpId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Exercise 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E</a:t>
            </a:r>
          </a:p>
        </p:txBody>
      </p:sp>
      <p:sp>
        <p:nvSpPr>
          <p:cNvPr id="501" name="Open exercises/exerciseE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exercises/exerciseE.R</a:t>
            </a:r>
          </a:p>
          <a:p>
            <a:pPr/>
          </a:p>
          <a:p>
            <a:pPr/>
          </a:p>
          <a:p>
            <a:pPr/>
            <a:r>
              <a:t>Explore the SAFI data from the example.</a:t>
            </a:r>
          </a:p>
        </p:txBody>
      </p:sp>
      <p:pic>
        <p:nvPicPr>
          <p:cNvPr id="50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9568" y="408458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02"/>
                </p:tgtEl>
              </p:cMediaNode>
            </p:video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</a:t>
            </a:r>
            <a:r>
              <a:t>ymd_hms(</a:t>
            </a:r>
            <a:r>
              <a:t>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apply(month_indicators, 2, sum)…"/>
          <p:cNvSpPr txBox="1"/>
          <p:nvPr>
            <p:ph type="body" idx="13"/>
          </p:nvPr>
        </p:nvSpPr>
        <p:spPr>
          <a:xfrm>
            <a:off x="1167411" y="1346199"/>
            <a:ext cx="22049177" cy="1102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</a:t>
            </a:r>
            <a:r>
              <a:t>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</a:t>
            </a:r>
            <a:r>
              <a:t>safi$months_lack_food_count, safi$village, mean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</a:t>
            </a:r>
            <a:r>
              <a:t>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table(safi$no_membrs)</a:t>
            </a:r>
            <a:r>
              <a:t>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</a:t>
            </a:r>
            <a:r>
              <a:t>safi$no_membrs</a:t>
            </a:r>
            <a:r>
              <a:t>, breaks=1:20-.5, col="gray",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</a:t>
            </a:r>
            <a:r>
              <a:t>) plot(y=jitter(</a:t>
            </a:r>
            <a:r>
              <a:t>safi$months_lack_food_count</a:t>
            </a:r>
            <a:r>
              <a:t>), x=jitter(</a:t>
            </a:r>
            <a:r>
              <a:t>safi$no_membrs</a:t>
            </a:r>
            <a:r>
              <a:t>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Matr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Matrices</a:t>
            </a:r>
          </a:p>
        </p:txBody>
      </p:sp>
      <p:sp>
        <p:nvSpPr>
          <p:cNvPr id="509" name="Matrix: 2D array, all elements of the same typ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7850" indent="-577850" defTabSz="751205">
              <a:lnSpc>
                <a:spcPct val="130000"/>
              </a:lnSpc>
              <a:defRPr sz="5460"/>
            </a:pPr>
            <a:r>
              <a:t>Matrix: 2D array, all elements of the same type</a:t>
            </a:r>
          </a:p>
          <a:p>
            <a:pPr marL="577850" indent="-577850" defTabSz="751205">
              <a:lnSpc>
                <a:spcPct val="130000"/>
              </a:lnSpc>
              <a:defRPr sz="5460"/>
            </a:pPr>
            <a:r>
              <a:t>Index like a data frame:</a:t>
            </a:r>
          </a:p>
          <a:p>
            <a:pPr lvl="1" marL="1155700" indent="-577850" defTabSz="751205">
              <a:lnSpc>
                <a:spcPct val="130000"/>
              </a:lnSpc>
              <a:defRPr sz="5460">
                <a:latin typeface="Courier"/>
                <a:ea typeface="Courier"/>
                <a:cs typeface="Courier"/>
                <a:sym typeface="Courier"/>
              </a:defRPr>
            </a:pPr>
            <a:r>
              <a:t>matrix[row, column]</a:t>
            </a:r>
          </a:p>
          <a:p>
            <a:pPr marL="577850" indent="-577850" defTabSz="751205">
              <a:lnSpc>
                <a:spcPct val="130000"/>
              </a:lnSpc>
              <a:defRPr sz="5460"/>
            </a:pPr>
            <a:r>
              <a:t>Can name rows and columns; but can't use $ notation</a:t>
            </a:r>
          </a:p>
          <a:p>
            <a:pPr marL="577850" indent="-577850" defTabSz="751205">
              <a:lnSpc>
                <a:spcPct val="130000"/>
              </a:lnSpc>
              <a:defRPr sz="5460"/>
            </a:pPr>
            <a:r>
              <a:t>Special operators and functions for matrix operations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%*%</a:t>
            </a:r>
            <a:r>
              <a:t>  multiplication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t()</a:t>
            </a:r>
            <a:r>
              <a:t>  transpose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solve()</a:t>
            </a:r>
            <a:r>
              <a:t>  inverse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 u="sng">
                <a:hlinkClick r:id="rId3" invalidUrl="" action="" tgtFrame="" tooltip="" history="1" highlightClick="0" endSnd="0"/>
              </a:rPr>
              <a:t>https://www.statmethods.net/advstats/matrix.html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Li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Lists</a:t>
            </a:r>
          </a:p>
        </p:txBody>
      </p:sp>
      <p:sp>
        <p:nvSpPr>
          <p:cNvPr id="514" name="Can hold objects of different types - numbers, character, data frames, matrices — anyth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</a:pPr>
            <a:r>
              <a:t>Can hold objects of different types - numbers, character, data frames, matrices — anything</a:t>
            </a:r>
          </a:p>
          <a:p>
            <a:pPr>
              <a:lnSpc>
                <a:spcPct val="130000"/>
              </a:lnSpc>
            </a:pPr>
            <a:r>
              <a:t>Can be nested</a:t>
            </a:r>
          </a:p>
          <a:p>
            <a:pPr>
              <a:lnSpc>
                <a:spcPct val="130000"/>
              </a:lnSpc>
            </a:pPr>
            <a:r>
              <a:t>Elements can be named or not</a:t>
            </a:r>
          </a:p>
          <a:p>
            <a:pPr>
              <a:lnSpc>
                <a:spcPct val="130000"/>
              </a:lnSpc>
            </a:pPr>
            <a:r>
              <a:t>Data frames are a special type of list.</a:t>
            </a:r>
          </a:p>
          <a:p>
            <a:pPr lvl="1">
              <a:lnSpc>
                <a:spcPct val="130000"/>
              </a:lnSpc>
            </a:pPr>
            <a:r>
              <a:t>Columns are the list elements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Lis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Lists</a:t>
            </a:r>
          </a:p>
        </p:txBody>
      </p:sp>
      <p:sp>
        <p:nvSpPr>
          <p:cNvPr id="517" name="mylist &lt;- list(title = &quot;Research Bazaar&quot;,…"/>
          <p:cNvSpPr txBox="1"/>
          <p:nvPr/>
        </p:nvSpPr>
        <p:spPr>
          <a:xfrm>
            <a:off x="1106220" y="3135926"/>
            <a:ext cx="21774153" cy="918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mylist &lt;- list(title = "Research Bazaar", 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numbers = 1:10, data = TRUE )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$title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"Research Bazaar"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$numbers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1  2  3  4  5  6  7  8  9 10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$data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Lis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Lists</a:t>
            </a:r>
          </a:p>
        </p:txBody>
      </p:sp>
      <p:sp>
        <p:nvSpPr>
          <p:cNvPr id="520" name="mylist &lt;- list(&quot;Research Bazaar&quot;,…"/>
          <p:cNvSpPr txBox="1"/>
          <p:nvPr/>
        </p:nvSpPr>
        <p:spPr>
          <a:xfrm>
            <a:off x="1106220" y="3135926"/>
            <a:ext cx="21774153" cy="918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mylist &lt;- list("Research Bazaar", 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1:10, TRUE )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[[1]]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"Research Bazaar"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[[2]]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1  2  3  4  5  6  7  8  9 10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[[3]]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Rectangle"/>
          <p:cNvSpPr/>
          <p:nvPr/>
        </p:nvSpPr>
        <p:spPr>
          <a:xfrm>
            <a:off x="1840265" y="11331526"/>
            <a:ext cx="5376552" cy="1025396"/>
          </a:xfrm>
          <a:prstGeom prst="rect">
            <a:avLst/>
          </a:prstGeom>
          <a:solidFill>
            <a:schemeClr val="accent6">
              <a:satOff val="15424"/>
              <a:lumOff val="176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3" name="Indexing Lis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 Lists</a:t>
            </a:r>
          </a:p>
        </p:txBody>
      </p:sp>
      <p:sp>
        <p:nvSpPr>
          <p:cNvPr id="524" name="&gt; mylist &lt;- list(title = &quot;Research Bazaar&quot;,…"/>
          <p:cNvSpPr txBox="1"/>
          <p:nvPr/>
        </p:nvSpPr>
        <p:spPr>
          <a:xfrm>
            <a:off x="1053555" y="2893117"/>
            <a:ext cx="21774152" cy="1029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 &lt;- list(title = "Research Bazaar", 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               numbers = 1:10, data = TRUE)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mylist$numbers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 1  2  3  4  5  6  7  8  9 10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mylist[2]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$numbers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 1  2  3  4  5  6  7  8  9 10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mylist[[2]]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 1  2  3  4  5  6  7  8  9 10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mylist[[2]][3]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3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524" grpId="1"/>
      <p:bldP build="whole" bldLvl="1" animBg="1" rev="0" advAuto="0" spid="522" grpId="2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527" name="Triangle"/>
          <p:cNvSpPr/>
          <p:nvPr>
            <p:ph type="body" idx="14"/>
          </p:nvPr>
        </p:nvSpPr>
        <p:spPr>
          <a:xfrm rot="13501725">
            <a:off x="1961215" y="7868849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Data Impo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Import</a:t>
            </a:r>
          </a:p>
        </p:txBody>
      </p:sp>
      <p:sp>
        <p:nvSpPr>
          <p:cNvPr id="530" name="read.csv defaults can be inconvenient…"/>
          <p:cNvSpPr txBox="1"/>
          <p:nvPr>
            <p:ph type="body" idx="1"/>
          </p:nvPr>
        </p:nvSpPr>
        <p:spPr>
          <a:xfrm>
            <a:off x="1083449" y="3281263"/>
            <a:ext cx="22645830" cy="9835499"/>
          </a:xfrm>
          <a:prstGeom prst="rect">
            <a:avLst/>
          </a:prstGeom>
        </p:spPr>
        <p:txBody>
          <a:bodyPr/>
          <a:lstStyle/>
          <a:p>
            <a:pPr marL="603250" indent="-603250" defTabSz="784225">
              <a:lnSpc>
                <a:spcPct val="120000"/>
              </a:lnSpc>
              <a:defRPr sz="608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read.csv</a:t>
            </a:r>
            <a:r>
              <a:t> defaults can be inconvenient</a:t>
            </a:r>
          </a:p>
          <a:p>
            <a:pPr marL="603250" indent="-603250" defTabSz="784225">
              <a:lnSpc>
                <a:spcPct val="120000"/>
              </a:lnSpc>
              <a:defRPr sz="6080"/>
            </a:pPr>
            <a:r>
              <a:t>Consider using 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readr</a:t>
            </a:r>
            <a:r>
              <a:t> package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Creates a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tibble</a:t>
            </a:r>
            <a:r>
              <a:t>, which is a modified data frame</a:t>
            </a:r>
          </a:p>
          <a:p>
            <a:pPr marL="603250" indent="-603250" defTabSz="784225">
              <a:lnSpc>
                <a:spcPct val="120000"/>
              </a:lnSpc>
              <a:defRPr sz="6080"/>
            </a:pPr>
            <a:r>
              <a:t>Can read from urls directly</a:t>
            </a:r>
          </a:p>
          <a:p>
            <a:pPr marL="603250" indent="-603250" defTabSz="784225">
              <a:lnSpc>
                <a:spcPct val="120000"/>
              </a:lnSpc>
              <a:defRPr sz="6080"/>
            </a:pPr>
            <a:r>
              <a:t>Packages for 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Reading files from Excel, Google Sheets, Stata, SPSS, SAS, etc.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Interfacing with databases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Special data types, like JSON, XML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Interfacing with APIs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53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hy 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R?</a:t>
            </a:r>
          </a:p>
        </p:txBody>
      </p:sp>
      <p:sp>
        <p:nvSpPr>
          <p:cNvPr id="145" name="Support for reproducible analysis…"/>
          <p:cNvSpPr txBox="1"/>
          <p:nvPr>
            <p:ph type="body" idx="13"/>
          </p:nvPr>
        </p:nvSpPr>
        <p:spPr>
          <a:xfrm>
            <a:off x="1167411" y="4289179"/>
            <a:ext cx="22049177" cy="646938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80000"/>
              </a:lnSpc>
              <a:defRPr sz="9600"/>
            </a:pPr>
            <a:r>
              <a:t>Support for reproducible analysis</a:t>
            </a:r>
          </a:p>
          <a:p>
            <a:pPr>
              <a:lnSpc>
                <a:spcPct val="180000"/>
              </a:lnSpc>
              <a:defRPr sz="9600"/>
            </a:pPr>
            <a:r>
              <a:t>Widely used</a:t>
            </a:r>
          </a:p>
          <a:p>
            <a:pPr>
              <a:lnSpc>
                <a:spcPct val="180000"/>
              </a:lnSpc>
              <a:defRPr sz="9600"/>
            </a:pPr>
            <a:r>
              <a:t>R Community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5" grpId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Data Expo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Export</a:t>
            </a:r>
          </a:p>
        </p:txBody>
      </p:sp>
      <p:sp>
        <p:nvSpPr>
          <p:cNvPr id="533" name="Writing is similar to reading:"/>
          <p:cNvSpPr txBox="1"/>
          <p:nvPr>
            <p:ph type="body" sz="quarter" idx="1"/>
          </p:nvPr>
        </p:nvSpPr>
        <p:spPr>
          <a:xfrm>
            <a:off x="1689099" y="3623587"/>
            <a:ext cx="21005801" cy="28495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SzTx/>
              <a:buNone/>
              <a:defRPr sz="6400"/>
            </a:lvl1pPr>
          </a:lstStyle>
          <a:p>
            <a:pPr/>
            <a:r>
              <a:t>Writing is similar to reading:   </a:t>
            </a:r>
          </a:p>
        </p:txBody>
      </p:sp>
      <p:sp>
        <p:nvSpPr>
          <p:cNvPr id="534" name="write.csv(mtcars,…"/>
          <p:cNvSpPr txBox="1"/>
          <p:nvPr/>
        </p:nvSpPr>
        <p:spPr>
          <a:xfrm>
            <a:off x="2716611" y="6165850"/>
            <a:ext cx="19447805" cy="326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69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write.csv(mtcars, </a:t>
            </a:r>
          </a:p>
          <a:p>
            <a:pPr algn="l" defTabSz="457200">
              <a:defRPr b="0" sz="69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file="output/mtcars.csv", </a:t>
            </a:r>
          </a:p>
          <a:p>
            <a:pPr algn="l" defTabSz="457200">
              <a:defRPr b="0" sz="69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row.names=FALSE)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539" name="Write the iris data set to a file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Write 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iris</a:t>
            </a:r>
            <a:r>
              <a:t> data set to a file.</a:t>
            </a:r>
          </a:p>
          <a:p>
            <a:pPr/>
          </a:p>
          <a:p>
            <a:pPr/>
          </a:p>
        </p:txBody>
      </p:sp>
      <p:pic>
        <p:nvPicPr>
          <p:cNvPr id="540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8726" y="270747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5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40"/>
                </p:tgtEl>
              </p:cMediaNode>
            </p:video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543" name="Triangle"/>
          <p:cNvSpPr/>
          <p:nvPr>
            <p:ph type="body" idx="14"/>
          </p:nvPr>
        </p:nvSpPr>
        <p:spPr>
          <a:xfrm rot="13501725">
            <a:off x="1961215" y="9106481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Dates…"/>
          <p:cNvSpPr txBox="1"/>
          <p:nvPr>
            <p:ph type="body" idx="13"/>
          </p:nvPr>
        </p:nvSpPr>
        <p:spPr>
          <a:xfrm>
            <a:off x="2353815" y="1504949"/>
            <a:ext cx="19676370" cy="1000760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Dates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Sorting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Adding and Removing Columns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Recoding/Replacing Values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Aggregating and Apply Functions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Da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Dates</a:t>
            </a:r>
          </a:p>
        </p:txBody>
      </p:sp>
      <p:sp>
        <p:nvSpPr>
          <p:cNvPr id="548" name="Dates should be Date obj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7000"/>
            </a:pPr>
            <a:r>
              <a:t>Dates should be Date objects</a:t>
            </a:r>
          </a:p>
          <a:p>
            <a:pPr lvl="1">
              <a:lnSpc>
                <a:spcPct val="130000"/>
              </a:lnSpc>
              <a:defRPr sz="7000"/>
            </a:pPr>
            <a:r>
              <a:t>Sorting</a:t>
            </a:r>
          </a:p>
          <a:p>
            <a:pPr lvl="1">
              <a:lnSpc>
                <a:spcPct val="130000"/>
              </a:lnSpc>
              <a:defRPr sz="7000"/>
            </a:pPr>
            <a:r>
              <a:t>Plotting</a:t>
            </a:r>
          </a:p>
          <a:p>
            <a:pPr lvl="1">
              <a:lnSpc>
                <a:spcPct val="130000"/>
              </a:lnSpc>
              <a:defRPr sz="7000"/>
            </a:pPr>
            <a:r>
              <a:t>Date math: Differences, Addition, Subtraction</a:t>
            </a:r>
          </a:p>
          <a:p>
            <a:pPr>
              <a:lnSpc>
                <a:spcPct val="130000"/>
              </a:lnSpc>
              <a:defRPr sz="7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as.Date()</a:t>
            </a:r>
            <a:r>
              <a:t> defaults to year, month, date </a:t>
            </a:r>
          </a:p>
          <a:p>
            <a:pPr lvl="1">
              <a:lnSpc>
                <a:spcPct val="130000"/>
              </a:lnSpc>
              <a:defRPr sz="7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"%Y-%m-%d"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t>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"%Y/%m/%d"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1">
              <a:lnSpc>
                <a:spcPct val="130000"/>
              </a:lnSpc>
              <a:defRPr sz="7000"/>
            </a:pPr>
            <a:r>
              <a:t>Can specify other patterns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Dates: lubrid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Dates: lubridate</a:t>
            </a:r>
          </a:p>
        </p:txBody>
      </p:sp>
      <p:sp>
        <p:nvSpPr>
          <p:cNvPr id="553" name="Functions for different combinations: only need order…"/>
          <p:cNvSpPr txBox="1"/>
          <p:nvPr/>
        </p:nvSpPr>
        <p:spPr>
          <a:xfrm>
            <a:off x="1483658" y="3428999"/>
            <a:ext cx="21416684" cy="873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Functions for different combinations: only need order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ymd(), ymd_hms(), dmy(), dmy_hms(), mdy(),...</a:t>
            </a: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ymd(20101215)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"2010-12-15"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mdy("4/1/17")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"2017-04-01"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Dates: lubrid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Dates: lubridate</a:t>
            </a:r>
          </a:p>
        </p:txBody>
      </p:sp>
      <p:sp>
        <p:nvSpPr>
          <p:cNvPr id="556" name="Get and set components…"/>
          <p:cNvSpPr txBox="1"/>
          <p:nvPr/>
        </p:nvSpPr>
        <p:spPr>
          <a:xfrm>
            <a:off x="963178" y="3235126"/>
            <a:ext cx="22457644" cy="965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Get and set components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year(), month(), wday(), mday(), hour(),…</a:t>
            </a: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bday &lt;- </a:t>
            </a:r>
            <a:r>
              <a:rPr>
                <a:hlinkClick r:id="rId3" invalidUrl="" action="" tgtFrame="" tooltip="" history="1" highlightClick="0" endSnd="0"/>
              </a:rPr>
              <a:t>dmy</a:t>
            </a:r>
            <a:r>
              <a:t>("14/10/1979")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hlinkClick r:id="rId4" invalidUrl="" action="" tgtFrame="" tooltip="" history="1" highlightClick="0" endSnd="0"/>
              </a:rPr>
              <a:t>month</a:t>
            </a:r>
            <a:r>
              <a:t>(bday)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10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hlinkClick r:id="rId5" invalidUrl="" action="" tgtFrame="" tooltip="" history="1" highlightClick="0" endSnd="0"/>
              </a:rPr>
              <a:t>wday</a:t>
            </a:r>
            <a:r>
              <a:t>(bday, label = TRUE)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Sun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Levels: Sun &lt; Mon &lt; Tue &lt; Wed &lt; Thu &lt; Fri &lt; Sat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561" name="Use the lubridate packa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17244">
              <a:defRPr sz="7128"/>
            </a:pPr>
            <a:r>
              <a:t>Use the lubridate package</a:t>
            </a:r>
          </a:p>
          <a:p>
            <a:pPr defTabSz="817244">
              <a:defRPr sz="7128"/>
            </a:pPr>
          </a:p>
          <a:p>
            <a:pPr defTabSz="817244">
              <a:defRPr sz="7128"/>
            </a:pPr>
            <a:r>
              <a:t>Create a variable with your birthday </a:t>
            </a:r>
          </a:p>
          <a:p>
            <a:pPr defTabSz="817244">
              <a:defRPr sz="7128"/>
            </a:pPr>
          </a:p>
          <a:p>
            <a:pPr defTabSz="817244">
              <a:defRPr sz="7128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today()</a:t>
            </a:r>
            <a:r>
              <a:t> gets you the current date</a:t>
            </a:r>
          </a:p>
          <a:p>
            <a:pPr defTabSz="817244">
              <a:defRPr sz="7128"/>
            </a:pPr>
          </a:p>
          <a:p>
            <a:pPr defTabSz="817244">
              <a:defRPr sz="7128"/>
            </a:pPr>
            <a:r>
              <a:t>Subtract your birthday from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today()</a:t>
            </a:r>
            <a:r>
              <a:t> to see how many days old you are</a:t>
            </a:r>
          </a:p>
        </p:txBody>
      </p:sp>
      <p:pic>
        <p:nvPicPr>
          <p:cNvPr id="56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5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62"/>
                </p:tgtEl>
              </p:cMediaNode>
            </p:video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&gt; x &lt;- c(3,6,2,3)…"/>
          <p:cNvSpPr txBox="1"/>
          <p:nvPr>
            <p:ph type="body" idx="13"/>
          </p:nvPr>
        </p:nvSpPr>
        <p:spPr>
          <a:xfrm>
            <a:off x="1167411" y="3152818"/>
            <a:ext cx="22049177" cy="65024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 &lt;- c(3,6,2,3)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sort(x)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 3 3 6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order(x)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3 1 4 2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x[order(x)]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 3 3 6</a:t>
            </a:r>
          </a:p>
        </p:txBody>
      </p:sp>
      <p:sp>
        <p:nvSpPr>
          <p:cNvPr id="565" name="Sor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&gt; safi[order(safi$no_membrs),c(&quot;no_membrs&quot;, &quot;village&quot;, &quot;years_liv&quot;)]…"/>
          <p:cNvSpPr txBox="1"/>
          <p:nvPr>
            <p:ph type="body" idx="13"/>
          </p:nvPr>
        </p:nvSpPr>
        <p:spPr>
          <a:xfrm>
            <a:off x="1167411" y="3152818"/>
            <a:ext cx="22049177" cy="12293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safi[order(safi$no_membrs),c("no_membrs", "village", "years_liv")]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no_membrs  village years_liv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28          2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44          2 Chirodzo         6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47          2 Chirodzo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59          2 Chirodzo        60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3      God         4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3      God         3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26          3    Ruaca        20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31          3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37          3 Chirodzo         8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87          3      God        49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96          3      God         4</a:t>
            </a:r>
          </a:p>
        </p:txBody>
      </p:sp>
      <p:sp>
        <p:nvSpPr>
          <p:cNvPr id="568" name="Sor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 Commun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Community</a:t>
            </a:r>
          </a:p>
        </p:txBody>
      </p:sp>
      <p:sp>
        <p:nvSpPr>
          <p:cNvPr id="150" name="#rstats…"/>
          <p:cNvSpPr txBox="1"/>
          <p:nvPr>
            <p:ph type="body" idx="13"/>
          </p:nvPr>
        </p:nvSpPr>
        <p:spPr>
          <a:xfrm>
            <a:off x="1167411" y="3155950"/>
            <a:ext cx="22049177" cy="9532620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209999"/>
              </a:lnSpc>
              <a:defRPr sz="7000"/>
            </a:pPr>
            <a:r>
              <a:t>#rstats</a:t>
            </a:r>
          </a:p>
          <a:p>
            <a:pPr algn="l">
              <a:lnSpc>
                <a:spcPct val="209999"/>
              </a:lnSpc>
              <a:defRPr sz="7000"/>
            </a:pPr>
            <a:r>
              <a:t>Northwestern R User Group: </a:t>
            </a:r>
            <a:r>
              <a:rPr>
                <a:hlinkClick r:id="rId2" invalidUrl="" action="" tgtFrame="" tooltip="" history="1" highlightClick="0" endSnd="0"/>
              </a:rPr>
              <a:t>http://bit.ly/nu_r</a:t>
            </a:r>
          </a:p>
          <a:p>
            <a:pPr indent="2794000" algn="l">
              <a:lnSpc>
                <a:spcPct val="209999"/>
              </a:lnSpc>
              <a:defRPr sz="7000"/>
            </a:pPr>
            <a:r>
              <a:t>https://rladies.org/</a:t>
            </a:r>
          </a:p>
          <a:p>
            <a:pPr algn="l">
              <a:lnSpc>
                <a:spcPct val="209999"/>
              </a:lnSpc>
              <a:defRPr sz="7000"/>
            </a:pPr>
            <a:r>
              <a:t>RStudio Community   </a:t>
            </a:r>
            <a:r>
              <a:rPr>
                <a:hlinkClick r:id="rId3" invalidUrl="" action="" tgtFrame="" tooltip="" history="1" highlightClick="0" endSnd="0"/>
              </a:rPr>
              <a:t>https://community.rstudio.com/</a:t>
            </a:r>
          </a:p>
          <a:p>
            <a:pPr algn="l">
              <a:lnSpc>
                <a:spcPct val="209999"/>
              </a:lnSpc>
              <a:defRPr sz="7000"/>
            </a:pPr>
            <a:r>
              <a:t>R Bloggers  </a:t>
            </a:r>
            <a:r>
              <a:rPr>
                <a:hlinkClick r:id="rId4" invalidUrl="" action="" tgtFrame="" tooltip="" history="1" highlightClick="0" endSnd="0"/>
              </a:rPr>
              <a:t>https://www.r-bloggers.com/</a:t>
            </a:r>
            <a:r>
              <a:t> 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2472" y="6897522"/>
            <a:ext cx="2049476" cy="2049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&gt; safi[order(safi$no_membrs, safi$years_liv), c(&quot;no_membrs&quot;, &quot;village&quot;, &quot;years_liv&quot;)]…"/>
          <p:cNvSpPr txBox="1"/>
          <p:nvPr>
            <p:ph type="body" idx="13"/>
          </p:nvPr>
        </p:nvSpPr>
        <p:spPr>
          <a:xfrm>
            <a:off x="1167411" y="3152818"/>
            <a:ext cx="22049177" cy="1000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safi[order(safi$no_membrs, safi$years_liv), c("no_membrs", "village", "years_liv")]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no_membrs  village years_liv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28          2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47          2 Chirodzo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44          2 Chirodzo         6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59          2 Chirodzo        60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31          3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3      God         3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3      God         4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96          3      God         4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127         3    Ruaca         7</a:t>
            </a:r>
          </a:p>
        </p:txBody>
      </p:sp>
      <p:sp>
        <p:nvSpPr>
          <p:cNvPr id="571" name="Sor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New Colum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Columns</a:t>
            </a:r>
          </a:p>
        </p:txBody>
      </p:sp>
      <p:sp>
        <p:nvSpPr>
          <p:cNvPr id="574" name="Can add by naming them (adds to the end)…"/>
          <p:cNvSpPr txBox="1"/>
          <p:nvPr>
            <p:ph type="body" idx="13"/>
          </p:nvPr>
        </p:nvSpPr>
        <p:spPr>
          <a:xfrm>
            <a:off x="1167411" y="3893263"/>
            <a:ext cx="22049177" cy="4368801"/>
          </a:xfrm>
          <a:prstGeom prst="rect">
            <a:avLst/>
          </a:prstGeom>
        </p:spPr>
        <p:txBody>
          <a:bodyPr/>
          <a:lstStyle/>
          <a:p>
            <a:pPr algn="l"/>
            <a:r>
              <a:t>Can add by naming them (adds to the end)</a:t>
            </a:r>
          </a:p>
          <a:p>
            <a:pPr algn="l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safi$small_family &lt;- safi$no_membrs &lt; 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Dropping Colum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Dropping Columns</a:t>
            </a:r>
          </a:p>
        </p:txBody>
      </p:sp>
      <p:sp>
        <p:nvSpPr>
          <p:cNvPr id="577" name="Resave the data frame without the columns…"/>
          <p:cNvSpPr txBox="1"/>
          <p:nvPr>
            <p:ph type="body" idx="13"/>
          </p:nvPr>
        </p:nvSpPr>
        <p:spPr>
          <a:xfrm>
            <a:off x="1167411" y="3893263"/>
            <a:ext cx="22049177" cy="3987801"/>
          </a:xfrm>
          <a:prstGeom prst="rect">
            <a:avLst/>
          </a:prstGeom>
        </p:spPr>
        <p:txBody>
          <a:bodyPr/>
          <a:lstStyle/>
          <a:p>
            <a:pPr algn="l"/>
            <a:r>
              <a:t>Resave the data frame without the columns</a:t>
            </a:r>
          </a:p>
          <a:p>
            <a:pPr algn="l"/>
          </a:p>
          <a:p>
            <a:pPr algn="l">
              <a:defRPr sz="5900">
                <a:latin typeface="Courier"/>
                <a:ea typeface="Courier"/>
                <a:cs typeface="Courier"/>
                <a:sym typeface="Courier"/>
              </a:defRPr>
            </a:pPr>
            <a:r>
              <a:t>safi &lt;- safi[,-match("instanceID", names(safi))]</a:t>
            </a:r>
          </a:p>
        </p:txBody>
      </p:sp>
      <p:sp>
        <p:nvSpPr>
          <p:cNvPr id="578" name="&gt; match(&quot;instanceID&quot;, names(safi))…"/>
          <p:cNvSpPr txBox="1"/>
          <p:nvPr/>
        </p:nvSpPr>
        <p:spPr>
          <a:xfrm>
            <a:off x="1158671" y="7921426"/>
            <a:ext cx="15852162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5900">
                <a:solidFill>
                  <a:srgbClr val="43434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match("instanceID", names(safi))</a:t>
            </a:r>
          </a:p>
          <a:p>
            <a:pPr algn="l">
              <a:defRPr b="0" sz="5900">
                <a:solidFill>
                  <a:srgbClr val="43434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14</a:t>
            </a:r>
          </a:p>
        </p:txBody>
      </p:sp>
      <p:sp>
        <p:nvSpPr>
          <p:cNvPr id="579" name="safi &lt;- safi[,!names(safi) %in% c(&quot;instanceID&quot;)]"/>
          <p:cNvSpPr txBox="1"/>
          <p:nvPr/>
        </p:nvSpPr>
        <p:spPr>
          <a:xfrm>
            <a:off x="1158671" y="10945014"/>
            <a:ext cx="22066660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5900">
                <a:solidFill>
                  <a:srgbClr val="434343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safi &lt;- safi[,!names(safi) %in% c("instanceID")]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8" grpId="1"/>
      <p:bldP build="whole" bldLvl="1" animBg="1" rev="0" advAuto="0" spid="579" grpId="2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ub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</a:t>
            </a:r>
          </a:p>
        </p:txBody>
      </p:sp>
      <p:sp>
        <p:nvSpPr>
          <p:cNvPr id="582" name="Subset for selecting rows or columns…"/>
          <p:cNvSpPr txBox="1"/>
          <p:nvPr>
            <p:ph type="body" idx="13"/>
          </p:nvPr>
        </p:nvSpPr>
        <p:spPr>
          <a:xfrm>
            <a:off x="1167411" y="3893263"/>
            <a:ext cx="22049177" cy="8331201"/>
          </a:xfrm>
          <a:prstGeom prst="rect">
            <a:avLst/>
          </a:prstGeom>
        </p:spPr>
        <p:txBody>
          <a:bodyPr/>
          <a:lstStyle/>
          <a:p>
            <a:pPr algn="l"/>
            <a:r>
              <a:t>Subset for selecting rows or columns</a:t>
            </a:r>
          </a:p>
          <a:p>
            <a:pPr algn="l"/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  <a:r>
              <a:t>subset(</a:t>
            </a:r>
            <a:r>
              <a:rPr>
                <a:solidFill>
                  <a:schemeClr val="accent6"/>
                </a:solidFill>
              </a:rPr>
              <a:t>data.frame</a:t>
            </a:r>
            <a:r>
              <a:t>, </a:t>
            </a:r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  <a:r>
              <a:t>       subset=</a:t>
            </a:r>
            <a:r>
              <a:rPr i="1">
                <a:solidFill>
                  <a:schemeClr val="accent6"/>
                </a:solidFill>
              </a:rPr>
              <a:t>condition for rows to keep</a:t>
            </a:r>
            <a:r>
              <a:t>,</a:t>
            </a:r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  <a:r>
              <a:t>       select=</a:t>
            </a:r>
            <a:r>
              <a:rPr i="1">
                <a:solidFill>
                  <a:schemeClr val="accent6"/>
                </a:solidFill>
              </a:rPr>
              <a:t>columns to keep</a:t>
            </a:r>
            <a:r>
              <a:t>)</a:t>
            </a:r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/>
            <a:r>
              <a:t>Don't have to quote variable names or prefix with name of the data frame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ub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</a:t>
            </a:r>
          </a:p>
        </p:txBody>
      </p:sp>
      <p:sp>
        <p:nvSpPr>
          <p:cNvPr id="585" name="subset(safi,…"/>
          <p:cNvSpPr txBox="1"/>
          <p:nvPr>
            <p:ph type="body" idx="13"/>
          </p:nvPr>
        </p:nvSpPr>
        <p:spPr>
          <a:xfrm>
            <a:off x="1167411" y="3208615"/>
            <a:ext cx="22049177" cy="10287001"/>
          </a:xfrm>
          <a:prstGeom prst="rect">
            <a:avLst/>
          </a:prstGeom>
        </p:spPr>
        <p:txBody>
          <a:bodyPr/>
          <a:lstStyle/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subset(</a:t>
            </a:r>
            <a:r>
              <a:rPr>
                <a:solidFill>
                  <a:schemeClr val="accent6"/>
                </a:solidFill>
              </a:rPr>
              <a:t>safi</a:t>
            </a:r>
            <a:r>
              <a:t>, </a:t>
            </a: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       subset=</a:t>
            </a:r>
            <a:r>
              <a:rPr>
                <a:solidFill>
                  <a:schemeClr val="accent6"/>
                </a:solidFill>
              </a:rPr>
              <a:t>village=="God"</a:t>
            </a:r>
            <a:r>
              <a:t>,</a:t>
            </a: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       select=</a:t>
            </a:r>
            <a:r>
              <a:rPr>
                <a:solidFill>
                  <a:schemeClr val="accent6"/>
                </a:solidFill>
              </a:rPr>
              <a:t>c(village, years_liv, rooms)</a:t>
            </a:r>
            <a:r>
              <a:t>)</a:t>
            </a: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    village years_liv rooms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1       God         4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2       God         9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3       God        15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4       God         6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5       God        40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6       God         3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7       God        38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11      God        20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12      God        20    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ub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</a:t>
            </a:r>
          </a:p>
        </p:txBody>
      </p:sp>
      <p:sp>
        <p:nvSpPr>
          <p:cNvPr id="588" name="subset(safi, select=-instanceID)"/>
          <p:cNvSpPr txBox="1"/>
          <p:nvPr>
            <p:ph type="body" idx="13"/>
          </p:nvPr>
        </p:nvSpPr>
        <p:spPr>
          <a:xfrm>
            <a:off x="1167411" y="3893263"/>
            <a:ext cx="22049177" cy="2692401"/>
          </a:xfrm>
          <a:prstGeom prst="rect">
            <a:avLst/>
          </a:prstGeom>
        </p:spPr>
        <p:txBody>
          <a:bodyPr/>
          <a:lstStyle/>
          <a:p>
            <a:pPr algn="l">
              <a:defRPr sz="8500">
                <a:latin typeface="Courier"/>
                <a:ea typeface="Courier"/>
                <a:cs typeface="Courier"/>
                <a:sym typeface="Courier"/>
              </a:defRPr>
            </a:pPr>
            <a:r>
              <a:t>subset(safi, select=</a:t>
            </a:r>
            <a:r>
              <a:rPr>
                <a:solidFill>
                  <a:schemeClr val="accent6"/>
                </a:solidFill>
              </a:rPr>
              <a:t>-instanceID</a:t>
            </a:r>
            <a:r>
              <a:t>)</a:t>
            </a:r>
          </a:p>
        </p:txBody>
      </p:sp>
      <p:sp>
        <p:nvSpPr>
          <p:cNvPr id="589" name="Arrow"/>
          <p:cNvSpPr/>
          <p:nvPr/>
        </p:nvSpPr>
        <p:spPr>
          <a:xfrm rot="16200000">
            <a:off x="13076216" y="6223000"/>
            <a:ext cx="281344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0" name="negative sign to exclude"/>
          <p:cNvSpPr txBox="1"/>
          <p:nvPr/>
        </p:nvSpPr>
        <p:spPr>
          <a:xfrm>
            <a:off x="10259300" y="8931528"/>
            <a:ext cx="892126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3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negative sign to exclude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9" grpId="1"/>
      <p:bldP build="whole" bldLvl="1" animBg="1" rev="0" advAuto="0" spid="590" grpId="2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593" name="Read in the SAFI data again (exercise A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68655">
              <a:defRPr sz="5832"/>
            </a:pPr>
            <a:r>
              <a:t>Read in the SAFI data again (exercise A)</a:t>
            </a:r>
          </a:p>
          <a:p>
            <a:pPr defTabSz="668655">
              <a:defRPr sz="5832"/>
            </a:pPr>
          </a:p>
          <a:p>
            <a:pPr defTabSz="668655">
              <a:defRPr sz="5832"/>
            </a:pPr>
            <a:r>
              <a:t>Using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subset</a:t>
            </a:r>
            <a:r>
              <a:t>, select the column respondent_wall_type for just the rows where the village is God</a:t>
            </a:r>
          </a:p>
          <a:p>
            <a:pPr defTabSz="668655">
              <a:defRPr sz="5832"/>
            </a:pPr>
          </a:p>
          <a:p>
            <a:pPr defTabSz="668655">
              <a:defRPr sz="5832"/>
            </a:pPr>
            <a:r>
              <a:t>Select rows where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no_membrs</a:t>
            </a:r>
            <a:r>
              <a:t> is &gt; 2 and &lt; 5</a:t>
            </a:r>
          </a:p>
          <a:p>
            <a:pPr defTabSz="668655">
              <a:defRPr sz="5832"/>
            </a:pPr>
          </a:p>
          <a:p>
            <a:pPr defTabSz="668655">
              <a:defRPr sz="5832"/>
            </a:pPr>
            <a:r>
              <a:t>Exclude rows from the data where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years_liv</a:t>
            </a:r>
            <a:r>
              <a:t> &lt; 5</a:t>
            </a:r>
          </a:p>
          <a:p>
            <a:pPr defTabSz="668655">
              <a:defRPr sz="5832"/>
            </a:pPr>
          </a:p>
          <a:p>
            <a:pPr defTabSz="668655">
              <a:defRPr sz="5832"/>
            </a:pPr>
            <a:r>
              <a:t>Find the 1 room houses made of burntbricks.  Select just these two columns and the village.</a:t>
            </a:r>
          </a:p>
        </p:txBody>
      </p:sp>
      <p:pic>
        <p:nvPicPr>
          <p:cNvPr id="594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5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94"/>
                </p:tgtEl>
              </p:cMediaNode>
            </p:video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&gt; africa &lt;- read.csv(&quot;data/africadata.csv&quot;, stringsAsFactors=FALSE)…"/>
          <p:cNvSpPr txBox="1"/>
          <p:nvPr>
            <p:ph type="body" idx="13"/>
          </p:nvPr>
        </p:nvSpPr>
        <p:spPr>
          <a:xfrm>
            <a:off x="1167411" y="3152818"/>
            <a:ext cx="22049177" cy="16637001"/>
          </a:xfrm>
          <a:prstGeom prst="rect">
            <a:avLst/>
          </a:prstGeom>
        </p:spPr>
        <p:txBody>
          <a:bodyPr/>
          <a:lstStyle/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africa &lt;- read.csv("data/africadata.csv", stringsAsFactors=FALSE)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africa$region &lt;- factor(africa$region)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africa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country  region     gdp_2017  pop_2017    area  rail     road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        Algeria   north  99722535234  41063753 2381740  4691 113655.0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              Angola central  31374141168  26655513 1246700    NA  51429.0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                Benin    west   4732594367  11458611  114760   758  19000.0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               Botswana   south  11443275218   2343981  581730   888  25798.0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          Burkina Faso    west   7013022439  19173322  274220   622  15271.6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        Burundi    east   1215021410  11936481   27830    NA  12322.0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7                  Cameroon central  17940338306  24513689  475440   977  28857.0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              Cape Verde    west   1129263677    533468    4030    NA   1350.0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  Central African Republic central    873967756   5098826  622980    NA  20278.0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                     Chad central   4150723012  14965482 1284000    NA  40000.0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11                  Comoros    east    294685870    825920    1861    NA    880.0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         Congo, Dem. Rep. central  10774647957  82242685 2344860  3641 153497.0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13              Congo, Rep. central   5759941958   4866243  342000   795  17000.0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14            Cote d'Ivoire    west  18395731842  23815886  322460   639  81996.0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15                 Djibouti    east   1194735681    911382   23200   781   3065.0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16                    Egypt   north 194839401082  95215102 1001450  5195 137430.0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17        Equatorial Guinea central   4555686010    894464   28050    NA   2880.0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18                  Eritrea    east   1091533809   5481906  117600    NA   4010.0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19                 Ethiopia    east  33810571855 104344901 1104300   781  44359.0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20                    Gabon central   8387822439   1801232  267670   810   9170.0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21                   Gambia    west    723949020   2120418   11300    NA   3742.0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22                    Ghana    west  19695099069  28656723  238540   953 109515.0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23                   Guinea    west   5488850983  13290659  245860    NA  44348.0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24            Guinea-Bissau    west    364874673   1932871   36130    NA   3455.0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25                    Kenya    east  28249427462  48466928  580370  1917  61947.0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26                  Lesotho   south   1508143226   2185159   30360    NA   5940.0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27                  Liberia    west   1052380371   4730437  111370    NA  10600.0</a:t>
            </a:r>
          </a:p>
        </p:txBody>
      </p:sp>
      <p:sp>
        <p:nvSpPr>
          <p:cNvPr id="597" name="Recoding Variabl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600" name="Make a new variable…"/>
          <p:cNvSpPr txBox="1"/>
          <p:nvPr>
            <p:ph type="body" idx="13"/>
          </p:nvPr>
        </p:nvSpPr>
        <p:spPr>
          <a:xfrm>
            <a:off x="1167411" y="3155950"/>
            <a:ext cx="22049177" cy="9511030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/>
            </a:pPr>
            <a:r>
              <a:t>Make a new variable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africa$gdp_percap &lt;- africa$gdp_2017/africa$pop_2017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6000"/>
            </a:pPr>
            <a:r>
              <a:t>Or overwrite the existing entirely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africa$road &lt;- round(africa$road)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6000"/>
            </a:pPr>
            <a:r>
              <a:t>Or overwrite just part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africa$country[africa$country == "Congo, Dem. Rep."] &lt;-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    "DRC"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00" grpId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603" name="Assigning to subsets…"/>
          <p:cNvSpPr txBox="1"/>
          <p:nvPr>
            <p:ph type="body" idx="13"/>
          </p:nvPr>
        </p:nvSpPr>
        <p:spPr>
          <a:xfrm>
            <a:off x="1167411" y="3155950"/>
            <a:ext cx="22049177" cy="10171430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/>
            </a:pPr>
            <a:r>
              <a:t>Assigning to subsets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&gt; school &lt;- c("Weinberg", "WCAS", "Weinberg", "WCAS", "McCormick", "McCormick")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&gt; school[school=="WCAS"] &lt;- "Weinberg"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&gt; school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[1] "Weinberg"  "Weinberg"  "Weinberg"  "Weinberg"  "McCormick" "McCormick"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0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in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Shiny</a:t>
            </a:r>
          </a:p>
        </p:txBody>
      </p:sp>
      <p:sp>
        <p:nvSpPr>
          <p:cNvPr id="154" name="http://wordbank.stanford.edu/analyses?name=vocab_norms"/>
          <p:cNvSpPr txBox="1"/>
          <p:nvPr/>
        </p:nvSpPr>
        <p:spPr>
          <a:xfrm>
            <a:off x="2527268" y="6375400"/>
            <a:ext cx="1932946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5700" u="sng">
                <a:solidFill>
                  <a:schemeClr val="accent1">
                    <a:lumOff val="13529"/>
                  </a:schemeClr>
                </a:solidFill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http://wordbank.stanford.edu/analyses?name=vocab_norms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606" name="recode function…"/>
          <p:cNvSpPr txBox="1"/>
          <p:nvPr>
            <p:ph type="body" idx="13"/>
          </p:nvPr>
        </p:nvSpPr>
        <p:spPr>
          <a:xfrm>
            <a:off x="1167411" y="3489708"/>
            <a:ext cx="22049177" cy="620903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recode</a:t>
            </a:r>
            <a:r>
              <a:t> function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library(car)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africa$country &lt;- recode(africa$country, 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    "'Congo, Dem. Rep.'='DRC'; 'Congo, Rep.'='Congo'")      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06" grpId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609" name="ifelse function: coming in next section!"/>
          <p:cNvSpPr txBox="1"/>
          <p:nvPr>
            <p:ph type="body" idx="13"/>
          </p:nvPr>
        </p:nvSpPr>
        <p:spPr>
          <a:xfrm>
            <a:off x="1167411" y="4412452"/>
            <a:ext cx="22049177" cy="10160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>
                <a:latin typeface="Courier"/>
                <a:ea typeface="Courier"/>
                <a:cs typeface="Courier"/>
                <a:sym typeface="Courier"/>
              </a:defRPr>
            </a:pPr>
            <a:r>
              <a:t>ifelse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function: coming in next section! </a:t>
            </a:r>
            <a:r>
              <a:t>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09" grpId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Exercise"/>
          <p:cNvSpPr txBox="1"/>
          <p:nvPr>
            <p:ph type="title"/>
          </p:nvPr>
        </p:nvSpPr>
        <p:spPr>
          <a:xfrm>
            <a:off x="1778000" y="-40356"/>
            <a:ext cx="20828000" cy="2839182"/>
          </a:xfrm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612" name="x &lt;- 20:30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08990">
              <a:defRPr sz="7056">
                <a:latin typeface="Courier"/>
                <a:ea typeface="Courier"/>
                <a:cs typeface="Courier"/>
                <a:sym typeface="Courier"/>
              </a:defRPr>
            </a:pPr>
            <a:r>
              <a:t>x &lt;- 20:30</a:t>
            </a:r>
          </a:p>
          <a:p>
            <a:pPr defTabSz="808990">
              <a:defRPr sz="7056"/>
            </a:pPr>
          </a:p>
          <a:p>
            <a:pPr defTabSz="808990">
              <a:defRPr sz="7056"/>
            </a:pPr>
            <a:r>
              <a:t>Replace the prime numbers (23, 29) with NA by </a:t>
            </a:r>
          </a:p>
          <a:p>
            <a:pPr defTabSz="808990">
              <a:defRPr sz="7056"/>
            </a:pPr>
            <a:r>
              <a:t>1) subsetting</a:t>
            </a:r>
          </a:p>
          <a:p>
            <a:pPr defTabSz="808990">
              <a:defRPr sz="7056"/>
            </a:pPr>
            <a:r>
              <a:t>2) using recode</a:t>
            </a:r>
          </a:p>
          <a:p>
            <a:pPr defTabSz="808990">
              <a:defRPr sz="7056"/>
            </a:pPr>
          </a:p>
          <a:p>
            <a:pPr defTabSz="808990">
              <a:defRPr sz="7056"/>
            </a:pPr>
            <a:r>
              <a:t>Hints: </a:t>
            </a:r>
          </a:p>
          <a:p>
            <a:pPr defTabSz="808990">
              <a:defRPr sz="7056"/>
            </a:pPr>
            <a:r>
              <a:t>1) Remember 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%in%</a:t>
            </a:r>
            <a:r>
              <a:t> operator?</a:t>
            </a:r>
          </a:p>
          <a:p>
            <a:pPr defTabSz="808990">
              <a:defRPr sz="7056"/>
            </a:pPr>
            <a:r>
              <a:t>2)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recode(x, "c(</a:t>
            </a:r>
            <a:r>
              <a:rPr i="1">
                <a:solidFill>
                  <a:schemeClr val="accent6"/>
                </a:solidFill>
              </a:rPr>
              <a:t>primes here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) = NA")</a:t>
            </a:r>
          </a:p>
        </p:txBody>
      </p:sp>
      <p:pic>
        <p:nvPicPr>
          <p:cNvPr id="613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6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13"/>
                </p:tgtEl>
              </p:cMediaNode>
            </p:video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x &lt;- 20:30…"/>
          <p:cNvSpPr txBox="1"/>
          <p:nvPr>
            <p:ph type="body" idx="13"/>
          </p:nvPr>
        </p:nvSpPr>
        <p:spPr>
          <a:xfrm>
            <a:off x="1167411" y="3225800"/>
            <a:ext cx="22049177" cy="7264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  <a:r>
              <a:t>x &lt;- 20:30</a:t>
            </a:r>
          </a:p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  <a:r>
              <a:t>x[x %in% c(23, 29)] &lt;- NA</a:t>
            </a:r>
          </a:p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  <a:r>
              <a:t>x &lt;- recode(x, "c(23, 29)=NA")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ummariz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Summarizing</a:t>
            </a:r>
          </a:p>
        </p:txBody>
      </p:sp>
      <p:sp>
        <p:nvSpPr>
          <p:cNvPr id="618" name="summary(africa)…"/>
          <p:cNvSpPr txBox="1"/>
          <p:nvPr>
            <p:ph type="body" idx="13"/>
          </p:nvPr>
        </p:nvSpPr>
        <p:spPr>
          <a:xfrm>
            <a:off x="1167411" y="3155950"/>
            <a:ext cx="22049177" cy="10147300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summary(africa)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country              region      gdp_2017            pop_2017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Length:53          central: 9   Min.   :1.180e+08   Min.   :    97539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Class :character   east   :17   1st Qu.:2.055e+09   1st Qu.:  2568569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Mode  :character   north  : 6   Median :6.069e+09   Median : 12159586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south  : 5   Mean   :2.190e+10   Mean   : 23239288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west   :16   3rd Qu.:1.794e+10   3rd Qu.: 26655513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 Max.   :2.104e+11   Max.   :191835936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                                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area              rail            road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Min.   :    460   Min.   :  259   Min.   :   320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1st Qu.:  56790   1st Qu.:  781   1st Qu.: 10600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Median : 322460   Median :  953   Median : 19418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Mean   : 555149   Mean   : 2342   Mean   : 44070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3rd Qu.: 923770   3rd Qu.: 2592   3rd Qu.: 58395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Max.   :2381740   Max.   :20500   Max.   :362099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NA's   :22    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T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Tables</a:t>
            </a:r>
          </a:p>
        </p:txBody>
      </p:sp>
      <p:sp>
        <p:nvSpPr>
          <p:cNvPr id="621" name="table(safi$village)…"/>
          <p:cNvSpPr txBox="1"/>
          <p:nvPr>
            <p:ph type="body" idx="13"/>
          </p:nvPr>
        </p:nvSpPr>
        <p:spPr>
          <a:xfrm>
            <a:off x="1167411" y="3155950"/>
            <a:ext cx="22049177" cy="9702800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Chirodzo      God    Ruaca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39       43       49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table(safi$village, safi$respondent_wall_type)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burntbricks cement muddaub sunbricks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Chirodzo          22      0      16         1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God               19      0      15         9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Ruaca             26      1      15         7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tmp &lt;- table(safi$village, safi$respondent_wall_type)</a:t>
            </a:r>
          </a:p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tmp["God", "muddaub"]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[1] 15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T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Tables</a:t>
            </a:r>
          </a:p>
        </p:txBody>
      </p:sp>
      <p:sp>
        <p:nvSpPr>
          <p:cNvPr id="624" name="prop.table(table(safi$village, safi$respondent_wall_type), 1)…"/>
          <p:cNvSpPr txBox="1"/>
          <p:nvPr>
            <p:ph type="body" idx="13"/>
          </p:nvPr>
        </p:nvSpPr>
        <p:spPr>
          <a:xfrm>
            <a:off x="1167411" y="3155950"/>
            <a:ext cx="22049177" cy="4635500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latin typeface="Courier"/>
                <a:ea typeface="Courier"/>
                <a:cs typeface="Courier"/>
                <a:sym typeface="Courier"/>
              </a:defRPr>
            </a:pPr>
            <a:r>
              <a:t>prop.table(table(safi$village, safi$respondent_wall_type), 1)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burntbricks     cement    muddaub  sunbricks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Chirodzo  0.56410256 0.00000000 0.41025641 0.02564103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God       0.44186047 0.00000000 0.34883721 0.20930233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Ruaca     0.53061224 0.02040816 0.30612245 0.14285714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&gt; names(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names(africa)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300"/>
              <a:t>[1] "country"  "region"   "gdp_2017" "pop_2017" "area"     "rail"     "road" </a:t>
            </a:r>
            <a:r>
              <a:t> 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aggregate(africa[,-1:-2], by=list(africa$region),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gdp_2017 pop_2017      area     rail     road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 9331957724 17915179  734740.0 1555.750 35936.78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 9932960738 23673746  374060.9 1496.100 33772.00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74937116604 38598350 1272041.2 3694.600 70666.33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46727283148 12770885  534566.0 6017.500 88313.80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14048650336 23284215  384133.1 1108.375 35786.48</a:t>
            </a:r>
          </a:p>
        </p:txBody>
      </p:sp>
      <p:sp>
        <p:nvSpPr>
          <p:cNvPr id="629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aggregate(africa$pop_2017, by=list(africa$region),…"/>
          <p:cNvSpPr txBox="1"/>
          <p:nvPr>
            <p:ph type="body" idx="13"/>
          </p:nvPr>
        </p:nvSpPr>
        <p:spPr>
          <a:xfrm>
            <a:off x="1167411" y="3152818"/>
            <a:ext cx="22049177" cy="6908801"/>
          </a:xfrm>
          <a:prstGeom prst="rect">
            <a:avLst/>
          </a:prstGeom>
        </p:spPr>
        <p:txBody>
          <a:bodyPr/>
          <a:lstStyle/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aggregate(africa$pop_2017, by=list(africa$region),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    x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17915179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23673746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38598350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12770885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23284215</a:t>
            </a:r>
          </a:p>
        </p:txBody>
      </p:sp>
      <p:sp>
        <p:nvSpPr>
          <p:cNvPr id="632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635" name="Read in the SAFI data again (exercise A).  Run the line to factor respondent_wall_typ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75969">
              <a:defRPr sz="6768"/>
            </a:pPr>
            <a:r>
              <a:t>Read in the SAFI data again (exercise A).  Run the line to factor respondent_wall_type.</a:t>
            </a:r>
          </a:p>
          <a:p>
            <a:pPr defTabSz="775969">
              <a:defRPr sz="6768"/>
            </a:pPr>
          </a:p>
          <a:p>
            <a:pPr defTabSz="775969">
              <a:lnSpc>
                <a:spcPct val="130000"/>
              </a:lnSpc>
              <a:defRPr sz="6768"/>
            </a:pPr>
            <a:r>
              <a:t>Using aggregate, find: </a:t>
            </a:r>
          </a:p>
          <a:p>
            <a:pPr defTabSz="775969">
              <a:lnSpc>
                <a:spcPct val="130000"/>
              </a:lnSpc>
              <a:defRPr sz="6768"/>
            </a:pPr>
            <a:r>
              <a:t>1) the average family size per village</a:t>
            </a:r>
          </a:p>
          <a:p>
            <a:pPr defTabSz="775969">
              <a:defRPr sz="6768"/>
            </a:pPr>
            <a:r>
              <a:t>2) average number of rooms in the dwelling </a:t>
            </a:r>
          </a:p>
          <a:p>
            <a:pPr defTabSz="775969">
              <a:defRPr sz="6768"/>
            </a:pPr>
            <a:r>
              <a:t>per wall type and village (group on both)</a:t>
            </a:r>
          </a:p>
          <a:p>
            <a:pPr defTabSz="775969">
              <a:defRPr sz="6768"/>
            </a:pPr>
          </a:p>
          <a:p>
            <a:pPr defTabSz="775969">
              <a:defRPr sz="6768"/>
            </a:pPr>
            <a:r>
              <a:t>Bonus: sort the second result by village, then wall type</a:t>
            </a:r>
          </a:p>
        </p:txBody>
      </p:sp>
      <p:pic>
        <p:nvPicPr>
          <p:cNvPr id="63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6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3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 Markdow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</p:txBody>
      </p:sp>
      <p:sp>
        <p:nvSpPr>
          <p:cNvPr id="157" name="https://rmarkdown.rstudio.com/gallery.html"/>
          <p:cNvSpPr txBox="1"/>
          <p:nvPr/>
        </p:nvSpPr>
        <p:spPr>
          <a:xfrm>
            <a:off x="2273507" y="11766240"/>
            <a:ext cx="19836986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8300" u="sng">
                <a:solidFill>
                  <a:schemeClr val="accent1">
                    <a:lumOff val="13529"/>
                  </a:schemeClr>
                </a:solidFill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https://rmarkdown.rstudio.com/gallery.html</a:t>
            </a:r>
          </a:p>
        </p:txBody>
      </p:sp>
      <p:sp>
        <p:nvSpPr>
          <p:cNvPr id="158" name="Exercise files"/>
          <p:cNvSpPr txBox="1"/>
          <p:nvPr/>
        </p:nvSpPr>
        <p:spPr>
          <a:xfrm>
            <a:off x="1167411" y="2994802"/>
            <a:ext cx="22049177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180000"/>
              </a:lnSpc>
              <a:defRPr b="0" sz="96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Exercise files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69915" y="4833905"/>
            <a:ext cx="11244171" cy="683239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8" grpId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&gt; aggregate(safi$no_membrs, by=list(safi$village), mean)…"/>
          <p:cNvSpPr txBox="1"/>
          <p:nvPr>
            <p:ph type="body" idx="13"/>
          </p:nvPr>
        </p:nvSpPr>
        <p:spPr>
          <a:xfrm>
            <a:off x="1167411" y="254000"/>
            <a:ext cx="22049177" cy="13208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aggregate(safi$no_membrs, by=list(safi$village),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Group.1        x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Chirodzo 7.076923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God 6.860465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Ruaca 7.571429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aggregate(safi$rooms, by=list(safi$village, safi$respondent_wall_type), mean, na.rm=TRUE)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Group.1     Group.2        x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Chirodzo burntbricks 2.590909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 God burntbricks 1.684211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Ruaca burntbricks 2.000000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  Ruaca      cement 3.000000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tmp&lt;- aggregate(safi$rooms, by=list(safi$village, safi$respondent_wall_type), mean, na.rm=TRUE)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tmp[order(tmp$Group.1, tmp$Group.2),]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Group.1     Group.2        x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Chirodzo burntbricks 2.590909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Chirodzo     muddaub 1.187500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Chirodzo   sunbricks 1.000000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 God burntbricks 1.684211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God     muddaub 1.266667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apply(X, MARGIN, FUN, ...)…"/>
          <p:cNvSpPr txBox="1"/>
          <p:nvPr>
            <p:ph type="body" idx="13"/>
          </p:nvPr>
        </p:nvSpPr>
        <p:spPr>
          <a:xfrm>
            <a:off x="1167411" y="3152818"/>
            <a:ext cx="22049177" cy="9448801"/>
          </a:xfrm>
          <a:prstGeom prst="rect">
            <a:avLst/>
          </a:prstGeom>
        </p:spPr>
        <p:txBody>
          <a:bodyPr/>
          <a:lstStyle/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apply(X, MARGIN, FUN, ...)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MARGIN=1 - rows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MARGIN=2 - columns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apply(africa[,-1:-2], 2, mean, na.rm=TRUE)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gdp_2017     pop_2017         area         rail         road </a:t>
            </a:r>
          </a:p>
          <a:p>
            <a:pPr algn="l"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2.190350e+10 2.323929e+07 5.551491e+05 2.341742e+03 4.406992e+04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641" name="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&gt; month_indicators…"/>
          <p:cNvSpPr txBox="1"/>
          <p:nvPr>
            <p:ph type="body" idx="13"/>
          </p:nvPr>
        </p:nvSpPr>
        <p:spPr>
          <a:xfrm>
            <a:off x="1167411" y="3152818"/>
            <a:ext cx="22049177" cy="12674601"/>
          </a:xfrm>
          <a:prstGeom prst="rect">
            <a:avLst/>
          </a:prstGeom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month_indicators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Jan Feb Mar Apr May Jun Jul Aug Sep Oct Nov Dec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1     1   0   0   0   0   0   0   0   0   0   0   0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2     1   0   0   0   0   0   0   0   1   1   1   1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3     1   1   1   0   0   0   0   0   0   1   1   1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4     0   0   0   0   0   0   0   0   1   1   1   1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apply(month_indicators, 1, sum)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[1]  1  5  6  4  4  3  1  1  2  4  2  2  3  6 11  2  2  2  3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[20]  2  6  9  0  2  3  0  0  3  2  2  0  0  0  2  5  0  3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[39]  1  3  2  3  5  2  0  3  0  6  3  7  2  4  1  3  2  0 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[58]  0  0  0  3  4  4  3  3  0  0  0  0  0  4  3  3  0  2  5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[77]  0  1  2  0  4  0  0  3  0  1  1  3  6  6  3  0  3  2  2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[96]  3  3  2  3  0  3  3  3  5  0  0  3  5  0  0  4  3  4 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[115]  2  3  3  1  0  2  3  3  4  1  3  3  3  0  3  2  2</a:t>
            </a:r>
          </a:p>
        </p:txBody>
      </p:sp>
      <p:sp>
        <p:nvSpPr>
          <p:cNvPr id="644" name="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&gt; apply(month_indicators, 2, sum)…"/>
          <p:cNvSpPr txBox="1"/>
          <p:nvPr>
            <p:ph type="body" idx="13"/>
          </p:nvPr>
        </p:nvSpPr>
        <p:spPr>
          <a:xfrm>
            <a:off x="1167411" y="3152818"/>
            <a:ext cx="22049177" cy="74168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apply(month_indicators, 2, sum)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Jan Feb Mar Apr May Jun Jul Aug Sep Oct Nov Dec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42  21   7   2   1   4   5  17  33  59  71  42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which.max(apply(month_indicators, 2, sum))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Nov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11 </a:t>
            </a:r>
          </a:p>
        </p:txBody>
      </p:sp>
      <p:sp>
        <p:nvSpPr>
          <p:cNvPr id="647" name="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tapply(X, INDEX, FUN = NULL, …)…"/>
          <p:cNvSpPr txBox="1"/>
          <p:nvPr>
            <p:ph type="body" idx="13"/>
          </p:nvPr>
        </p:nvSpPr>
        <p:spPr>
          <a:xfrm>
            <a:off x="1167411" y="3152818"/>
            <a:ext cx="22049177" cy="6400801"/>
          </a:xfrm>
          <a:prstGeom prst="rect">
            <a:avLst/>
          </a:prstGeom>
        </p:spPr>
        <p:txBody>
          <a:bodyPr/>
          <a:lstStyle/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tapply(X, INDEX, FUN = NULL, …)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Chirodzo      God    Ruaca 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2.102564 3.000000 1.897959 </a:t>
            </a:r>
          </a:p>
        </p:txBody>
      </p:sp>
      <p:sp>
        <p:nvSpPr>
          <p:cNvPr id="650" name="t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aggregate(africa$pop_2017, list(africa$region), mean)…"/>
          <p:cNvSpPr txBox="1"/>
          <p:nvPr>
            <p:ph type="body" idx="13"/>
          </p:nvPr>
        </p:nvSpPr>
        <p:spPr>
          <a:xfrm>
            <a:off x="1167411" y="3152818"/>
            <a:ext cx="22049177" cy="9525001"/>
          </a:xfrm>
          <a:prstGeom prst="rect">
            <a:avLst/>
          </a:prstGeom>
        </p:spPr>
        <p:txBody>
          <a:bodyPr/>
          <a:lstStyle/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aggregate(africa$pop_2017, list(africa$region), mean)</a:t>
            </a: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    x</a:t>
            </a: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17915179</a:t>
            </a: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23673746</a:t>
            </a: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38598350</a:t>
            </a: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12770885</a:t>
            </a: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23284215</a:t>
            </a: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tapply(africa$pop_2017, africa$region, mean)</a:t>
            </a: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central     east    north    south     west </a:t>
            </a: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17915179 23673746 38598350 12770885 23284215 </a:t>
            </a:r>
          </a:p>
        </p:txBody>
      </p:sp>
      <p:sp>
        <p:nvSpPr>
          <p:cNvPr id="653" name="t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aggregate(safi$rooms,…"/>
          <p:cNvSpPr txBox="1"/>
          <p:nvPr>
            <p:ph type="body" idx="13"/>
          </p:nvPr>
        </p:nvSpPr>
        <p:spPr>
          <a:xfrm>
            <a:off x="1489973" y="3152818"/>
            <a:ext cx="22491452" cy="8991601"/>
          </a:xfrm>
          <a:prstGeom prst="rect">
            <a:avLst/>
          </a:prstGeom>
        </p:spPr>
        <p:txBody>
          <a:bodyPr/>
          <a:lstStyle/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aggregate(safi$rooms,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list(safi$village, safi$respondent_wall_type),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mean, na.rm=TRUE)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tapply(safi$rooms,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list(safi$village, safi$respondent_wall_type),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mean, na.rm=TRUE)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burntbricks cement  muddaub sunbricks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Chirodzo    2.590909     NA 1.187500  1.000000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God         1.684211     NA 1.266667  1.666667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Ruaca       2.000000      3 1.333333  1.428571</a:t>
            </a:r>
          </a:p>
        </p:txBody>
      </p:sp>
      <p:sp>
        <p:nvSpPr>
          <p:cNvPr id="656" name="t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apply(month_indicators, 2, sum)…"/>
          <p:cNvSpPr txBox="1"/>
          <p:nvPr>
            <p:ph type="body" idx="13"/>
          </p:nvPr>
        </p:nvSpPr>
        <p:spPr>
          <a:xfrm>
            <a:off x="1167411" y="1346199"/>
            <a:ext cx="22049177" cy="1102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</a:t>
            </a:r>
            <a:r>
              <a:t>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table(safi$no_membrs)</a:t>
            </a:r>
            <a:r>
              <a:t>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</a:t>
            </a:r>
            <a:r>
              <a:t>safi$no_membrs</a:t>
            </a:r>
            <a:r>
              <a:t>, breaks=1:20-.5, col="gray",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</a:t>
            </a:r>
            <a:r>
              <a:t>) plot(y=jitter(</a:t>
            </a:r>
            <a:r>
              <a:t>safi$months_lack_food_count</a:t>
            </a:r>
            <a:r>
              <a:t>), x=jitter(</a:t>
            </a:r>
            <a:r>
              <a:t>safi$no_membrs</a:t>
            </a:r>
            <a:r>
              <a:t>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mean(x)…"/>
          <p:cNvSpPr txBox="1"/>
          <p:nvPr>
            <p:ph type="body" idx="13"/>
          </p:nvPr>
        </p:nvSpPr>
        <p:spPr>
          <a:xfrm>
            <a:off x="1167411" y="3152818"/>
            <a:ext cx="22049177" cy="710946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mean(x)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median(x)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cor(x, y)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var(x)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sd(x)</a:t>
            </a:r>
          </a:p>
        </p:txBody>
      </p:sp>
      <p:sp>
        <p:nvSpPr>
          <p:cNvPr id="663" name="Statistic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hings to Know About 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 About 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&gt; cor(africa[,-1:-2])…"/>
          <p:cNvSpPr txBox="1"/>
          <p:nvPr>
            <p:ph type="body" idx="13"/>
          </p:nvPr>
        </p:nvSpPr>
        <p:spPr>
          <a:xfrm>
            <a:off x="1167411" y="2720895"/>
            <a:ext cx="22049177" cy="92710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cor(africa[,-1:-2])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gdp_2017  pop_2017      area rail      road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1.0000000 0.6660203 0.3838423   NA 0.8159500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0.6660203 1.0000000 0.4618159   NA 0.6359208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area     0.3838423 0.4618159 1.0000000   NA 0.4943773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rail            NA        NA        NA    1        NA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road     0.8159500 0.6359208 0.4943773   NA 1.0000000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cor(africa[,-1:-2], use="pairwise")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gdp_2017  pop_2017      area      rail      road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1.0000000 0.6660203 0.3838423 0.7676654 0.8159500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0.6660203 1.0000000 0.4618159 0.2834323 0.6359208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area     0.3838423 0.4618159 1.0000000 0.4003553 0.4943773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rail     0.7676654 0.2834323 0.4003553 1.0000000 0.8474765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road     0.8159500 0.6359208 0.4943773 0.8474765 1.0000000</a:t>
            </a:r>
          </a:p>
        </p:txBody>
      </p:sp>
      <p:sp>
        <p:nvSpPr>
          <p:cNvPr id="666" name="Statistic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.test(safi$months_lack_food_count[safi$village == &quot;Chirodzo&quot;],…"/>
          <p:cNvSpPr txBox="1"/>
          <p:nvPr>
            <p:ph type="body" idx="13"/>
          </p:nvPr>
        </p:nvSpPr>
        <p:spPr>
          <a:xfrm>
            <a:off x="1167411" y="3152818"/>
            <a:ext cx="22049177" cy="10998201"/>
          </a:xfrm>
          <a:prstGeom prst="rect">
            <a:avLst/>
          </a:prstGeom>
        </p:spPr>
        <p:txBody>
          <a:bodyPr/>
          <a:lstStyle/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Welch Two Sample t-test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data:  safi$months_lack_food_count[safi$village == "Chirodzo"] and safi$months_lack_food_count[safi$village == "Ruaca"]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 = 0.53747, df = 74.124, p-value = 0.5926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alternative hypothesis: true difference in means is not equal to 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95 percent confidence interval: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-0.5539014  0.9631113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sample estimates: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 of x mean of y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2.102564  1.897959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669" name="T Tes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 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t1 &lt;- t.test(safi$months_lack_food_count[safi$village == &quot;Chirodzo&quot;],…"/>
          <p:cNvSpPr txBox="1"/>
          <p:nvPr>
            <p:ph type="body" idx="13"/>
          </p:nvPr>
        </p:nvSpPr>
        <p:spPr>
          <a:xfrm>
            <a:off x="1167411" y="3152818"/>
            <a:ext cx="22049177" cy="94361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t1 &lt;- t.test(safi$months_lack_food_count[safi$village == "Chirodzo"],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safi$months_lack_food_count[safi$village == "Ruaca"])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names(t1)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"statistic"   "parameter"   "p.value"     "conf.int"    "estimate"   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[6] "null.value"  "alternative" "method"      "data.name"  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t1$statistic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t 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0.5374679 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t1$p.value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0.5925544</a:t>
            </a:r>
          </a:p>
        </p:txBody>
      </p:sp>
      <p:sp>
        <p:nvSpPr>
          <p:cNvPr id="672" name="T Tes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 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675" name="Using the SAFI data, are families in village God larger than families in village Ruaca?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the SAFI data, are families in village God larger than families in village Ruaca? </a:t>
            </a:r>
          </a:p>
        </p:txBody>
      </p:sp>
      <p:pic>
        <p:nvPicPr>
          <p:cNvPr id="676" name="Timer_Black_W_10_Alarm-6.mov" descr="Timer_Black_W_10_Alarm-6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588726" y="323412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africa &lt;- read.csv(&quot;data/africadata.csv&quot;)…"/>
          <p:cNvSpPr txBox="1"/>
          <p:nvPr>
            <p:ph type="body" idx="13"/>
          </p:nvPr>
        </p:nvSpPr>
        <p:spPr>
          <a:xfrm>
            <a:off x="1167411" y="3152818"/>
            <a:ext cx="22049177" cy="8763001"/>
          </a:xfrm>
          <a:prstGeom prst="rect">
            <a:avLst/>
          </a:prstGeom>
        </p:spPr>
        <p:txBody>
          <a:bodyPr/>
          <a:lstStyle/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africa &lt;- read.csv("data/africadata.csv")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lm(road ~ pop_2017 + gdp_2017, data=africa)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Call: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lm(formula = road ~ pop_2017 + gdp_2017, data = africa)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    pop_2017     gdp_2017  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1.517e+04    3.084e-04    9.920e-07  </a:t>
            </a:r>
          </a:p>
        </p:txBody>
      </p:sp>
      <p:sp>
        <p:nvSpPr>
          <p:cNvPr id="681" name="Regress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lm(y ~ x1 + x2, data=data_frame_name)…"/>
          <p:cNvSpPr txBox="1"/>
          <p:nvPr>
            <p:ph type="body" idx="13"/>
          </p:nvPr>
        </p:nvSpPr>
        <p:spPr>
          <a:xfrm>
            <a:off x="1167411" y="3152818"/>
            <a:ext cx="22049177" cy="7988301"/>
          </a:xfrm>
          <a:prstGeom prst="rect">
            <a:avLst/>
          </a:prstGeom>
        </p:spPr>
        <p:txBody>
          <a:bodyPr/>
          <a:lstStyle/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y ~ x1 + x2</a:t>
            </a:r>
            <a:r>
              <a:t>, data=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data_frame_name</a:t>
            </a:r>
            <a:r>
              <a:t>)</a:t>
            </a:r>
          </a:p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  <a:r>
              <a:t>Intercept (constant) term gets added</a:t>
            </a:r>
          </a:p>
          <a:p>
            <a:pPr algn="l">
              <a:defRPr sz="7600">
                <a:solidFill>
                  <a:srgbClr val="000000"/>
                </a:solidFill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  <a:r>
              <a:t>Don't need to quote or prefix column names</a:t>
            </a:r>
          </a:p>
        </p:txBody>
      </p:sp>
      <p:sp>
        <p:nvSpPr>
          <p:cNvPr id="684" name="Regress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10426701"/>
          </a:xfrm>
          <a:prstGeom prst="rect">
            <a:avLst/>
          </a:prstGeom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Call: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lm(formula = road ~ pop_2017 + gdp_2017, data = africa)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Residuals: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Min      1Q  Median      3Q     Max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-100394  -14841   -8052    3801  121130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Estimate Std. Error t value Pr(&gt;|t|)   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1.517e+04  5.993e+03   2.532   0.0145 * 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3.084e-04  1.987e-04   1.553   0.1268   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9.920e-07  1.506e-07   6.588 2.65e-08 ***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Signif. codes:  0 ‘***’ 0.001 ‘**’ 0.01 ‘*’ 0.05 ‘.’ 0.1 ‘ ’ 1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 standard error: 35670 on 50 degrees of freedom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Multiple R-squared:  0.6811,	Adjusted R-squared:  0.6684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F-statistic: 53.41 on 2 and 50 DF,  p-value: 3.889e-13 </a:t>
            </a:r>
          </a:p>
        </p:txBody>
      </p:sp>
      <p:sp>
        <p:nvSpPr>
          <p:cNvPr id="687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9550401"/>
          </a:xfrm>
          <a:prstGeom prst="rect">
            <a:avLst/>
          </a:prstGeom>
        </p:spPr>
        <p:txBody>
          <a:bodyPr/>
          <a:lstStyle/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Call: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lm(formula = road ~ pop_2017 + gdp_2017, data = africa)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Residuals: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Min      1Q  Median      3Q     Max 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-100394  -14841   -8052    3801  121130 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690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7785101"/>
          </a:xfrm>
          <a:prstGeom prst="rect">
            <a:avLst/>
          </a:prstGeom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Estimate Std. Error t value Pr(&gt;|t|)    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1.517e+04  5.993e+03   2.532   0.0145 *  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3.084e-04  1.987e-04   1.553   0.1268    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9.920e-07  1.506e-07   6.588 2.65e-08 ***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Signif. codes:  0 ‘***’ 0.001 ‘**’ 0.01 ‘*’ 0.05 ‘.’ 0.1 ‘ ’ 1</a:t>
            </a:r>
          </a:p>
        </p:txBody>
      </p:sp>
      <p:sp>
        <p:nvSpPr>
          <p:cNvPr id="693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5080001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 standard error: 35670 on 50 degrees of freedom</a:t>
            </a:r>
          </a:p>
          <a:p>
            <a:pPr algn="l">
              <a:defRPr sz="47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Multiple R-squared:  0.6811,	Adjusted R-squared:  0.6684 </a:t>
            </a:r>
          </a:p>
          <a:p>
            <a:pPr algn="l">
              <a:defRPr sz="47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F-statistic: 53.41 on 2 and 50 DF,  p-value: 3.889e-13 </a:t>
            </a:r>
          </a:p>
        </p:txBody>
      </p:sp>
      <p:sp>
        <p:nvSpPr>
          <p:cNvPr id="696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64" name="&quot;R&quot; refers to both the language and…"/>
          <p:cNvSpPr txBox="1"/>
          <p:nvPr>
            <p:ph type="body" idx="13"/>
          </p:nvPr>
        </p:nvSpPr>
        <p:spPr>
          <a:xfrm>
            <a:off x="1167411" y="5422900"/>
            <a:ext cx="22049177" cy="34239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"R" refers to both the language and </a:t>
            </a:r>
          </a:p>
          <a:p>
            <a:pPr>
              <a:lnSpc>
                <a:spcPct val="140000"/>
              </a:lnSpc>
              <a:defRPr sz="9600"/>
            </a:pPr>
            <a:r>
              <a:t>the environment (application)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&gt; names(reg1)…"/>
          <p:cNvSpPr txBox="1"/>
          <p:nvPr>
            <p:ph type="body" idx="13"/>
          </p:nvPr>
        </p:nvSpPr>
        <p:spPr>
          <a:xfrm>
            <a:off x="1167411" y="3152818"/>
            <a:ext cx="22049177" cy="7924801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names(reg1)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"coefficients"  "residuals"     "effects"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[4] "rank"          "fitted.values" "assign" 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[7] "qr"            "df.residual"   "xlevels"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[10] "call"          "terms"         "model"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names(summary(reg1))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"call"          "terms"         "residuals"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[4] "coefficients"  "aliased"       "sigma"  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[7] "df"            "r.squared"     "adj.r.squared"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[10] "fstatistic"    "cov.unscaled" </a:t>
            </a:r>
          </a:p>
        </p:txBody>
      </p:sp>
      <p:sp>
        <p:nvSpPr>
          <p:cNvPr id="699" name="Regression Objec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Objects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&gt; predict(reg1, 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predict(reg1, africa)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1         2         3         4         5         6         7         8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126764.61  54518.55  23402.63  27248.31  28044.37  20060.58  40531.52  16458.32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9        10        11        12        13        14        15        16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17613.22  23907.08  15720.62  51229.25  22388.39  40768.04  16639.83 237823.61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17        18        19        20        21        22        23        24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19968.69  17947.20  80898.27  24049.88  16545.73  43550.15  24717.92  16131.68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25        26        27        28        29        30        31        32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58146.41  17343.62  17676.58  34169.52  29237.12  24442.74  26954.44  18527.76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33        34        35        36        37        38        39        40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24027.01 102598.67  37998.99  23993.94  25920.52 213084.67  24901.98  15403.75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41        42        43        44        45        46        47        48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29774.56  16455.21  19351.85  18804.40 240968.75  55287.57  17776.99  63557.34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49        50        51        52        53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19758.43  51857.54  45500.02  29023.89  26232.97 </a:t>
            </a:r>
          </a:p>
        </p:txBody>
      </p:sp>
      <p:sp>
        <p:nvSpPr>
          <p:cNvPr id="702" name="Predict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Formula Syntax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Formula Syntax</a:t>
            </a:r>
          </a:p>
        </p:txBody>
      </p:sp>
      <p:graphicFrame>
        <p:nvGraphicFramePr>
          <p:cNvPr id="705" name="Table"/>
          <p:cNvGraphicFramePr/>
          <p:nvPr/>
        </p:nvGraphicFramePr>
        <p:xfrm>
          <a:off x="1207713" y="2883969"/>
          <a:ext cx="21993974" cy="1045184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3163056"/>
                <a:gridCol w="7906381"/>
                <a:gridCol w="10899135"/>
              </a:tblGrid>
              <a:tr h="901700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Symbol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  <a:lnT w="25400">
                      <a:solidFill>
                        <a:srgbClr val="A9A9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Example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A9A9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300">
                          <a:sym typeface="Helvetica Neue"/>
                        </a:rPr>
                        <a:t>Description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  <a:lnT w="25400">
                      <a:solidFill>
                        <a:srgbClr val="A9A9A9"/>
                      </a:solidFill>
                      <a:miter lim="400000"/>
                    </a:lnT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~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Defines the formula (necessary to create a formula object)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850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+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 + x2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Include the variable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850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-1 +x1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Delete a term, usually a 1 for the intercept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850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: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 + x1:x2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Interaction term 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*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x1*x2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Interaction between the variables and each individually; same as y ~ x1 + x2 + x1:x2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^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(x1, x2, x3)^3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Include variables and all interactions, up to 3-way interactions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I()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I(x1^2)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Wrapper for transforming variables without having to create a new variable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poly()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  <a:lnB w="254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poly(x1, 2)</a:t>
                      </a:r>
                    </a:p>
                  </a:txBody>
                  <a:tcPr marL="50800" marR="50800" marT="50800" marB="50800" anchor="ctr" anchorCtr="0" horzOverflow="overflow">
                    <a:lnB w="254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Creates polynomial terms up to the degree specified 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  <a:lnB w="25400">
                      <a:solidFill>
                        <a:srgbClr val="A9A9A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Other Regression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Regression Models</a:t>
            </a:r>
          </a:p>
        </p:txBody>
      </p:sp>
      <p:sp>
        <p:nvSpPr>
          <p:cNvPr id="708" name="function glm: generalized linear mode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6600"/>
            </a:pPr>
            <a:r>
              <a:t>function glm: generalized linear models</a:t>
            </a:r>
          </a:p>
          <a:p>
            <a:pPr lvl="1">
              <a:lnSpc>
                <a:spcPct val="130000"/>
              </a:lnSpc>
              <a:defRPr sz="6600"/>
            </a:pPr>
            <a:r>
              <a:t>logit, probit</a:t>
            </a:r>
          </a:p>
          <a:p>
            <a:pPr lvl="1">
              <a:lnSpc>
                <a:spcPct val="130000"/>
              </a:lnSpc>
              <a:defRPr sz="6600"/>
            </a:pPr>
            <a:r>
              <a:t>poisson</a:t>
            </a:r>
          </a:p>
          <a:p>
            <a:pPr>
              <a:lnSpc>
                <a:spcPct val="130000"/>
              </a:lnSpc>
              <a:defRPr sz="6600"/>
            </a:pPr>
            <a:r>
              <a:t>packages nlme and lme4: non-linear mixed effects models</a:t>
            </a:r>
          </a:p>
          <a:p>
            <a:pPr lvl="1">
              <a:lnSpc>
                <a:spcPct val="130000"/>
              </a:lnSpc>
              <a:defRPr sz="6600"/>
            </a:pPr>
            <a:r>
              <a:t> random and fixed effects, hierarchical</a:t>
            </a:r>
          </a:p>
          <a:p>
            <a:pPr>
              <a:lnSpc>
                <a:spcPct val="130000"/>
              </a:lnSpc>
              <a:defRPr sz="6600"/>
            </a:pPr>
            <a:r>
              <a:t>Other specialized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apply(month_indicators, 2, sum)…"/>
          <p:cNvSpPr txBox="1"/>
          <p:nvPr>
            <p:ph type="body" idx="13"/>
          </p:nvPr>
        </p:nvSpPr>
        <p:spPr>
          <a:xfrm>
            <a:off x="1167411" y="1346199"/>
            <a:ext cx="22049177" cy="1102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table(safi$no_membrs)</a:t>
            </a:r>
            <a:r>
              <a:t>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</a:t>
            </a:r>
            <a:r>
              <a:t>safi$no_membrs</a:t>
            </a:r>
            <a:r>
              <a:t>, breaks=1:20-.5, col="gray",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</a:t>
            </a:r>
            <a:r>
              <a:t>) plot(y=jitter(</a:t>
            </a:r>
            <a:r>
              <a:t>safi$months_lack_food_count</a:t>
            </a:r>
            <a:r>
              <a:t>), x=jitter(</a:t>
            </a:r>
            <a:r>
              <a:t>safi$no_membrs</a:t>
            </a:r>
            <a:r>
              <a:t>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715" name="Triangle"/>
          <p:cNvSpPr/>
          <p:nvPr>
            <p:ph type="body" idx="14"/>
          </p:nvPr>
        </p:nvSpPr>
        <p:spPr>
          <a:xfrm rot="13501725">
            <a:off x="1882217" y="10317782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otting 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Plotting Systems</a:t>
            </a:r>
          </a:p>
        </p:txBody>
      </p:sp>
      <p:sp>
        <p:nvSpPr>
          <p:cNvPr id="718" name="Base R…"/>
          <p:cNvSpPr txBox="1"/>
          <p:nvPr>
            <p:ph type="body" idx="1"/>
          </p:nvPr>
        </p:nvSpPr>
        <p:spPr>
          <a:xfrm>
            <a:off x="1689100" y="3149599"/>
            <a:ext cx="21005800" cy="985926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t>Base R</a:t>
            </a:r>
          </a:p>
          <a:p>
            <a:pPr lvl="1">
              <a:lnSpc>
                <a:spcPct val="110000"/>
              </a:lnSpc>
            </a:pPr>
            <a:r>
              <a:t>No package required</a:t>
            </a:r>
          </a:p>
          <a:p>
            <a:pPr lvl="1">
              <a:lnSpc>
                <a:spcPct val="110000"/>
              </a:lnSpc>
            </a:pPr>
            <a:r>
              <a:t>What we're learning today</a:t>
            </a:r>
          </a:p>
          <a:p>
            <a:pPr lvl="1">
              <a:lnSpc>
                <a:spcPct val="110000"/>
              </a:lnSpc>
            </a:pPr>
            <a:r>
              <a:t>Different functions for different types of plots</a:t>
            </a:r>
          </a:p>
          <a:p>
            <a:pPr>
              <a:lnSpc>
                <a:spcPct val="11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ggplot2</a:t>
            </a:r>
          </a:p>
          <a:p>
            <a:pPr lvl="1">
              <a:lnSpc>
                <a:spcPct val="110000"/>
              </a:lnSpc>
            </a:pPr>
            <a:r>
              <a:t>Great for showing groups</a:t>
            </a:r>
          </a:p>
          <a:p>
            <a:pPr lvl="1">
              <a:lnSpc>
                <a:spcPct val="110000"/>
              </a:lnSpc>
            </a:pPr>
            <a:r>
              <a:t>Attractive defaults</a:t>
            </a:r>
          </a:p>
          <a:p>
            <a:pPr lvl="1">
              <a:lnSpc>
                <a:spcPct val="110000"/>
              </a:lnSpc>
            </a:pPr>
            <a:r>
              <a:t>Consistent procedure for all plots</a:t>
            </a:r>
          </a:p>
          <a:p>
            <a:pPr lvl="1">
              <a:lnSpc>
                <a:spcPct val="110000"/>
              </a:lnSpc>
            </a:pPr>
            <a:r>
              <a:t>Separate workshop</a:t>
            </a:r>
          </a:p>
          <a:p>
            <a:pPr>
              <a:lnSpc>
                <a:spcPct val="110000"/>
              </a:lnSpc>
            </a:pPr>
            <a:r>
              <a:t>Other systems, specialized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18" grpId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3504" y="3741082"/>
            <a:ext cx="10396992" cy="9878140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plot(y=safi$months_lack_food_count, x=safi$no_membrs)"/>
          <p:cNvSpPr txBox="1"/>
          <p:nvPr>
            <p:ph type="body" idx="13"/>
          </p:nvPr>
        </p:nvSpPr>
        <p:spPr>
          <a:xfrm>
            <a:off x="1167411" y="3152818"/>
            <a:ext cx="22049177" cy="8636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plot(y=safi$months_lack_food_count, x=safi$no_membrs)</a:t>
            </a:r>
          </a:p>
        </p:txBody>
      </p:sp>
      <p:sp>
        <p:nvSpPr>
          <p:cNvPr id="722" name="Base R Plo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Base R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17713" y="5294711"/>
            <a:ext cx="8748574" cy="8311984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plot(y=safi$months_lack_food_count, x=safi$no_membrs,…"/>
          <p:cNvSpPr txBox="1"/>
          <p:nvPr>
            <p:ph type="body" idx="13"/>
          </p:nvPr>
        </p:nvSpPr>
        <p:spPr>
          <a:xfrm>
            <a:off x="1167411" y="3152818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</a:t>
            </a:r>
            <a:r>
              <a:rPr b="1"/>
              <a:t>xlab="Number in Family", ylab="Months without Food",</a:t>
            </a:r>
            <a:endParaRPr b="1"/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main="SAFI Data"</a:t>
            </a:r>
            <a:r>
              <a:t>)</a:t>
            </a:r>
          </a:p>
        </p:txBody>
      </p:sp>
      <p:sp>
        <p:nvSpPr>
          <p:cNvPr id="726" name="Plot Label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Plot Labels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67" name="R runs in memory,…"/>
          <p:cNvSpPr txBox="1"/>
          <p:nvPr>
            <p:ph type="body" idx="13"/>
          </p:nvPr>
        </p:nvSpPr>
        <p:spPr>
          <a:xfrm>
            <a:off x="1167411" y="5146040"/>
            <a:ext cx="22049177" cy="34239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R runs in memory, </a:t>
            </a:r>
          </a:p>
          <a:p>
            <a:pPr>
              <a:lnSpc>
                <a:spcPct val="140000"/>
              </a:lnSpc>
              <a:defRPr sz="9600"/>
            </a:pPr>
            <a:r>
              <a:t>objects loaded in memory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2296" y="5366434"/>
            <a:ext cx="8779408" cy="8341281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plot(y=safi$months_lack_food_count, x=safi$no_membrs,…"/>
          <p:cNvSpPr txBox="1"/>
          <p:nvPr>
            <p:ph type="body" idx="13"/>
          </p:nvPr>
        </p:nvSpPr>
        <p:spPr>
          <a:xfrm>
            <a:off x="1167411" y="3152818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xlab="Number in Family", ylab="Months without Food",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main="SAFI Data", </a:t>
            </a:r>
            <a:r>
              <a:rPr b="1"/>
              <a:t>pch=16, col="red"</a:t>
            </a:r>
            <a:r>
              <a:t>)</a:t>
            </a:r>
          </a:p>
        </p:txBody>
      </p:sp>
      <p:sp>
        <p:nvSpPr>
          <p:cNvPr id="730" name="Plot Colors, Poin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Plot Colors, Points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ot(y=safi$months_lack_food_count, x=safi$no_membrs,…"/>
          <p:cNvSpPr txBox="1"/>
          <p:nvPr>
            <p:ph type="body" idx="13"/>
          </p:nvPr>
        </p:nvSpPr>
        <p:spPr>
          <a:xfrm>
            <a:off x="1167411" y="3152818"/>
            <a:ext cx="22049177" cy="3149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xlab="Number in Family", ylab="Months without Food",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main="SAFI Data", pch=16, </a:t>
            </a:r>
            <a:r>
              <a:rPr b="1"/>
              <a:t>cex=3, </a:t>
            </a:r>
            <a:endParaRPr b="1"/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col=rgb(.1, 0, 1, alpha=.3)</a:t>
            </a:r>
            <a:r>
              <a:t>)</a:t>
            </a:r>
          </a:p>
        </p:txBody>
      </p:sp>
      <p:sp>
        <p:nvSpPr>
          <p:cNvPr id="733" name="RGB Col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RGB Colors</a:t>
            </a:r>
          </a:p>
        </p:txBody>
      </p:sp>
      <p:pic>
        <p:nvPicPr>
          <p:cNvPr id="7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7589" y="6280357"/>
            <a:ext cx="7768822" cy="73811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7324" y="4858457"/>
            <a:ext cx="9249352" cy="8787771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plot(y=jitter(safi$months_lack_food_count),…"/>
          <p:cNvSpPr txBox="1"/>
          <p:nvPr>
            <p:ph type="body" idx="13"/>
          </p:nvPr>
        </p:nvSpPr>
        <p:spPr>
          <a:xfrm>
            <a:off x="1167411" y="3152818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</a:t>
            </a:r>
            <a:r>
              <a:rPr b="1"/>
              <a:t>jitter(</a:t>
            </a:r>
            <a:r>
              <a:t>safi$months_lack_food_count</a:t>
            </a:r>
            <a:r>
              <a:rPr b="1"/>
              <a:t>)</a:t>
            </a:r>
            <a:r>
              <a:t>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x=</a:t>
            </a:r>
            <a:r>
              <a:rPr b="1"/>
              <a:t>jitter(</a:t>
            </a:r>
            <a:r>
              <a:t>safi$no_membrs</a:t>
            </a:r>
            <a:r>
              <a:rPr b="1"/>
              <a:t>)</a:t>
            </a:r>
            <a:r>
              <a:t>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</p:txBody>
      </p:sp>
      <p:sp>
        <p:nvSpPr>
          <p:cNvPr id="738" name="Jittering Poin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Jittering Points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0416" y="4413244"/>
            <a:ext cx="10863168" cy="9411899"/>
          </a:xfrm>
          <a:prstGeom prst="rect">
            <a:avLst/>
          </a:prstGeom>
          <a:ln w="12700">
            <a:miter lim="400000"/>
          </a:ln>
        </p:spPr>
      </p:pic>
      <p:sp>
        <p:nvSpPr>
          <p:cNvPr id="741" name="plot(y=safi$months_lack_food_count, x=safi$no_membrs)…"/>
          <p:cNvSpPr txBox="1"/>
          <p:nvPr>
            <p:ph type="body" idx="13"/>
          </p:nvPr>
        </p:nvSpPr>
        <p:spPr>
          <a:xfrm>
            <a:off x="1167411" y="3152818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identify(y=safi$months_lack_food_count, x=safi$no_membrs,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labels=safi$key_ID)</a:t>
            </a:r>
          </a:p>
        </p:txBody>
      </p:sp>
      <p:sp>
        <p:nvSpPr>
          <p:cNvPr id="742" name="Identifying Points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Identifying Points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8413" y="4502427"/>
            <a:ext cx="10807174" cy="9363387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plot(y=safi$months_lack_food_count, x=safi$no_membrs)…"/>
          <p:cNvSpPr txBox="1"/>
          <p:nvPr>
            <p:ph type="body" idx="13"/>
          </p:nvPr>
        </p:nvSpPr>
        <p:spPr>
          <a:xfrm>
            <a:off x="1167411" y="3152818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identify(y=safi$months_lack_food_count, x=safi$no_membrs,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labels=safi$village)</a:t>
            </a:r>
          </a:p>
        </p:txBody>
      </p:sp>
      <p:sp>
        <p:nvSpPr>
          <p:cNvPr id="746" name="Identifying Points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Identifying Points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33966" y="4083406"/>
            <a:ext cx="10116068" cy="9611235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plot(x=longley$Year, y=longley$Population,…"/>
          <p:cNvSpPr txBox="1"/>
          <p:nvPr>
            <p:ph type="body" idx="13"/>
          </p:nvPr>
        </p:nvSpPr>
        <p:spPr>
          <a:xfrm>
            <a:off x="1167411" y="3152818"/>
            <a:ext cx="22049177" cy="19304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plot(x=longley$Year, y=longley$Population,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type="l")</a:t>
            </a:r>
          </a:p>
        </p:txBody>
      </p:sp>
      <p:sp>
        <p:nvSpPr>
          <p:cNvPr id="750" name="Line Plo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4403" y="4241402"/>
            <a:ext cx="10095194" cy="9591404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plot(x=longley$Year, y=longley$Population,…"/>
          <p:cNvSpPr txBox="1"/>
          <p:nvPr>
            <p:ph type="body" idx="13"/>
          </p:nvPr>
        </p:nvSpPr>
        <p:spPr>
          <a:xfrm>
            <a:off x="1167411" y="3152818"/>
            <a:ext cx="22049177" cy="19304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plot(x=longley$Year, y=longley$Population,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lwd=2, type="b")</a:t>
            </a:r>
          </a:p>
        </p:txBody>
      </p:sp>
      <p:sp>
        <p:nvSpPr>
          <p:cNvPr id="754" name="Line Plo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4038" y="6203020"/>
            <a:ext cx="10815924" cy="7701935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hist(safi$no_membrs, col=&quot;gray&quot;,…"/>
          <p:cNvSpPr txBox="1"/>
          <p:nvPr>
            <p:ph type="body" idx="13"/>
          </p:nvPr>
        </p:nvSpPr>
        <p:spPr>
          <a:xfrm>
            <a:off x="1167411" y="3152818"/>
            <a:ext cx="22049177" cy="3149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hist(safi$no_membrs, col="gray",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xlab="Number of Members",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</p:txBody>
      </p:sp>
      <p:sp>
        <p:nvSpPr>
          <p:cNvPr id="758" name="Histogram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Histogram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hist(safi$no_membrs, breaks=1:20-.5, col=&quot;gray&quot;,…"/>
          <p:cNvSpPr txBox="1"/>
          <p:nvPr>
            <p:ph type="body" idx="13"/>
          </p:nvPr>
        </p:nvSpPr>
        <p:spPr>
          <a:xfrm>
            <a:off x="1167411" y="3152818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hist(safi$no_membrs, </a:t>
            </a:r>
            <a:r>
              <a:rPr b="1"/>
              <a:t>breaks=1:20-.5</a:t>
            </a:r>
            <a:r>
              <a:t>, col="gray",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</p:txBody>
      </p:sp>
      <p:sp>
        <p:nvSpPr>
          <p:cNvPr id="761" name="Histogram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Histogram</a:t>
            </a:r>
          </a:p>
        </p:txBody>
      </p:sp>
      <p:pic>
        <p:nvPicPr>
          <p:cNvPr id="7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2853" y="5407160"/>
            <a:ext cx="11558294" cy="8230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hist(safi$no_membrs, breaks=20, col=&quot;gray&quot;,…"/>
          <p:cNvSpPr txBox="1"/>
          <p:nvPr>
            <p:ph type="body" idx="13"/>
          </p:nvPr>
        </p:nvSpPr>
        <p:spPr>
          <a:xfrm>
            <a:off x="1167411" y="3152818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hist(safi$no_membrs, </a:t>
            </a:r>
            <a:r>
              <a:rPr b="1"/>
              <a:t>breaks=20</a:t>
            </a:r>
            <a:r>
              <a:t>, col="gray",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</p:txBody>
      </p:sp>
      <p:sp>
        <p:nvSpPr>
          <p:cNvPr id="765" name="Histogram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Histogram</a:t>
            </a:r>
          </a:p>
        </p:txBody>
      </p:sp>
      <p:pic>
        <p:nvPicPr>
          <p:cNvPr id="7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3242" y="5632096"/>
            <a:ext cx="11057516" cy="7873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70" name="It's expected that you'll…"/>
          <p:cNvSpPr txBox="1"/>
          <p:nvPr>
            <p:ph type="body" idx="13"/>
          </p:nvPr>
        </p:nvSpPr>
        <p:spPr>
          <a:xfrm>
            <a:off x="1167411" y="5146040"/>
            <a:ext cx="22049177" cy="34239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It's expected that you'll </a:t>
            </a:r>
          </a:p>
          <a:p>
            <a:pPr>
              <a:lnSpc>
                <a:spcPct val="140000"/>
              </a:lnSpc>
              <a:defRPr sz="9600"/>
            </a:pPr>
            <a:r>
              <a:t>install and use additional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0324" y="3633173"/>
            <a:ext cx="13583352" cy="9672598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barplot(table(safi$village))"/>
          <p:cNvSpPr txBox="1"/>
          <p:nvPr>
            <p:ph type="body" idx="13"/>
          </p:nvPr>
        </p:nvSpPr>
        <p:spPr>
          <a:xfrm>
            <a:off x="1167411" y="3152818"/>
            <a:ext cx="22049177" cy="8636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barplot(table(safi$village))</a:t>
            </a:r>
          </a:p>
        </p:txBody>
      </p:sp>
      <p:sp>
        <p:nvSpPr>
          <p:cNvPr id="770" name="Bar Plo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Bar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1893" y="3376309"/>
            <a:ext cx="14840214" cy="10567600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boxplot(no_membrs~village, data=safi)"/>
          <p:cNvSpPr txBox="1"/>
          <p:nvPr>
            <p:ph type="body" idx="13"/>
          </p:nvPr>
        </p:nvSpPr>
        <p:spPr>
          <a:xfrm>
            <a:off x="1167411" y="3152818"/>
            <a:ext cx="22049177" cy="8636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boxplot(no_membrs~village, data=safi)</a:t>
            </a:r>
          </a:p>
        </p:txBody>
      </p:sp>
      <p:sp>
        <p:nvSpPr>
          <p:cNvPr id="774" name="Box Plo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Box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y ~ x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>
              <a:defRPr sz="9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9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 ~ x</a:t>
            </a:r>
          </a:p>
          <a:p>
            <a:pPr>
              <a:defRPr sz="9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9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 ~ x1 + x2</a:t>
            </a:r>
          </a:p>
          <a:p>
            <a:pPr>
              <a:defRPr sz="9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777" name="Formula Syntax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Formula Syntax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780" name="Make a histogram of a different variable…"/>
          <p:cNvSpPr txBox="1"/>
          <p:nvPr>
            <p:ph type="body" idx="1"/>
          </p:nvPr>
        </p:nvSpPr>
        <p:spPr>
          <a:xfrm>
            <a:off x="1114645" y="3342761"/>
            <a:ext cx="22304684" cy="9544045"/>
          </a:xfrm>
          <a:prstGeom prst="rect">
            <a:avLst/>
          </a:prstGeom>
        </p:spPr>
        <p:txBody>
          <a:bodyPr/>
          <a:lstStyle/>
          <a:p>
            <a:pPr/>
            <a:r>
              <a:t>Make a histogram of a different variable </a:t>
            </a:r>
          </a:p>
          <a:p>
            <a:pPr/>
            <a:r>
              <a:t>in the SAFI data.</a:t>
            </a:r>
          </a:p>
          <a:p>
            <a:pPr/>
          </a:p>
          <a:p>
            <a:pPr/>
            <a:r>
              <a:t>Make another plot using the SAFI data.  </a:t>
            </a:r>
          </a:p>
          <a:p>
            <a:pPr/>
            <a:r>
              <a:t>Label it appropriately.</a:t>
            </a:r>
          </a:p>
          <a:p>
            <a:pPr/>
          </a:p>
          <a:p>
            <a:pPr/>
            <a:r>
              <a:t>Use cheat sheets linked from GitHub repo if needed.</a:t>
            </a:r>
          </a:p>
        </p:txBody>
      </p:sp>
      <p:pic>
        <p:nvPicPr>
          <p:cNvPr id="78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09728" y="384919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7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81"/>
                </p:tgtEl>
              </p:cMediaNode>
            </p:video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apply(month_indicators, 2, sum)…"/>
          <p:cNvSpPr txBox="1"/>
          <p:nvPr>
            <p:ph type="body" idx="13"/>
          </p:nvPr>
        </p:nvSpPr>
        <p:spPr>
          <a:xfrm>
            <a:off x="1167411" y="1346199"/>
            <a:ext cx="22049177" cy="1102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hist(safi$no_membrs, breaks=1:20-.5, col="gray",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 plot(y=jitter(safi$months_lack_food_count), x=jitter(safi$no_membrs),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Functions, Loops, and Conditionals</a:t>
            </a:r>
          </a:p>
        </p:txBody>
      </p:sp>
      <p:sp>
        <p:nvSpPr>
          <p:cNvPr id="788" name="Triangle"/>
          <p:cNvSpPr/>
          <p:nvPr>
            <p:ph type="body" idx="14"/>
          </p:nvPr>
        </p:nvSpPr>
        <p:spPr>
          <a:xfrm rot="13501725">
            <a:off x="1934882" y="11581747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793" name="You can write your own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write your own!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my_function &lt;- function(x) {…"/>
          <p:cNvSpPr txBox="1"/>
          <p:nvPr>
            <p:ph type="body" idx="13"/>
          </p:nvPr>
        </p:nvSpPr>
        <p:spPr>
          <a:xfrm>
            <a:off x="1167411" y="3152818"/>
            <a:ext cx="22049177" cy="9702801"/>
          </a:xfrm>
          <a:prstGeom prst="rect">
            <a:avLst/>
          </a:prstGeom>
        </p:spPr>
        <p:txBody>
          <a:bodyPr/>
          <a:lstStyle/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my_function &lt;- function(x) {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 something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my_function(3)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796" name="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797" name="Result of the function"/>
          <p:cNvSpPr txBox="1"/>
          <p:nvPr/>
        </p:nvSpPr>
        <p:spPr>
          <a:xfrm>
            <a:off x="9411165" y="6850319"/>
            <a:ext cx="930121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Result of the function</a:t>
            </a:r>
          </a:p>
        </p:txBody>
      </p:sp>
      <p:sp>
        <p:nvSpPr>
          <p:cNvPr id="798" name="Arrow"/>
          <p:cNvSpPr/>
          <p:nvPr/>
        </p:nvSpPr>
        <p:spPr>
          <a:xfrm rot="12535585">
            <a:off x="6578700" y="6189048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fahr_to_kelvin &lt;- function(temp) {…"/>
          <p:cNvSpPr txBox="1"/>
          <p:nvPr>
            <p:ph type="body" idx="13"/>
          </p:nvPr>
        </p:nvSpPr>
        <p:spPr>
          <a:xfrm>
            <a:off x="1167411" y="3152818"/>
            <a:ext cx="22049177" cy="65024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fahr_to_kelvin &lt;- function(temp) {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kelvin &lt;- ((temp - 32) * (5 / 9)) + 273.15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return(kelvin)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fahr_to_kelvin(212)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373.15</a:t>
            </a:r>
          </a:p>
        </p:txBody>
      </p:sp>
      <p:sp>
        <p:nvSpPr>
          <p:cNvPr id="801" name="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Workshop Materi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Workshop Materials</a:t>
            </a:r>
          </a:p>
        </p:txBody>
      </p:sp>
      <p:sp>
        <p:nvSpPr>
          <p:cNvPr id="113" name="Handout…"/>
          <p:cNvSpPr txBox="1"/>
          <p:nvPr>
            <p:ph type="body" idx="13"/>
          </p:nvPr>
        </p:nvSpPr>
        <p:spPr>
          <a:xfrm>
            <a:off x="1167411" y="2707542"/>
            <a:ext cx="22049177" cy="396240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0"/>
              </a:spcBef>
              <a:defRPr sz="7700"/>
            </a:pPr>
            <a:r>
              <a:t>Handout</a:t>
            </a:r>
          </a:p>
          <a:p>
            <a:pPr>
              <a:spcBef>
                <a:spcPts val="2000"/>
              </a:spcBef>
              <a:defRPr sz="7700"/>
            </a:pPr>
            <a:r>
              <a:t>Cheat Sheet</a:t>
            </a:r>
          </a:p>
          <a:p>
            <a:pPr>
              <a:spcBef>
                <a:spcPts val="2000"/>
              </a:spcBef>
              <a:defRPr sz="7700"/>
            </a:pPr>
            <a:r>
              <a:t>Reference Card</a:t>
            </a:r>
          </a:p>
        </p:txBody>
      </p:sp>
      <p:sp>
        <p:nvSpPr>
          <p:cNvPr id="114" name="Download Files: see handout…"/>
          <p:cNvSpPr txBox="1"/>
          <p:nvPr/>
        </p:nvSpPr>
        <p:spPr>
          <a:xfrm>
            <a:off x="1167411" y="10318750"/>
            <a:ext cx="22049177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spcBef>
                <a:spcPts val="2000"/>
              </a:spcBef>
              <a:defRPr b="0" sz="77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Download Files: see handout</a:t>
            </a:r>
          </a:p>
          <a:p>
            <a:pPr>
              <a:spcBef>
                <a:spcPts val="2000"/>
              </a:spcBef>
              <a:defRPr b="0" sz="77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Open RStudio (desktop or cloud)</a:t>
            </a:r>
          </a:p>
        </p:txBody>
      </p:sp>
      <p:sp>
        <p:nvSpPr>
          <p:cNvPr id="115" name="Get Ready"/>
          <p:cNvSpPr txBox="1"/>
          <p:nvPr/>
        </p:nvSpPr>
        <p:spPr>
          <a:xfrm>
            <a:off x="1689099" y="7993184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4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 Ready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75" name="Packages are open source…"/>
          <p:cNvSpPr txBox="1"/>
          <p:nvPr>
            <p:ph type="body" idx="13"/>
          </p:nvPr>
        </p:nvSpPr>
        <p:spPr>
          <a:xfrm>
            <a:off x="1167411" y="4101858"/>
            <a:ext cx="22049177" cy="738524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Packages are open source </a:t>
            </a:r>
          </a:p>
          <a:p>
            <a:pPr>
              <a:lnSpc>
                <a:spcPct val="140000"/>
              </a:lnSpc>
              <a:defRPr sz="9600"/>
            </a:pPr>
            <a:r>
              <a:t>and user contributed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→</a:t>
            </a:r>
            <a:r>
              <a:t> </a:t>
            </a:r>
          </a:p>
          <a:p>
            <a:pPr>
              <a:lnSpc>
                <a:spcPct val="140000"/>
              </a:lnSpc>
              <a:defRPr sz="9600"/>
            </a:pPr>
            <a:r>
              <a:t>use established packages </a:t>
            </a:r>
          </a:p>
          <a:p>
            <a:pPr>
              <a:lnSpc>
                <a:spcPct val="140000"/>
              </a:lnSpc>
              <a:defRPr sz="9600"/>
            </a:pPr>
            <a:r>
              <a:t>or evaluate quality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increment &lt;- function(a, step=1) {…"/>
          <p:cNvSpPr txBox="1"/>
          <p:nvPr>
            <p:ph type="body" idx="13"/>
          </p:nvPr>
        </p:nvSpPr>
        <p:spPr>
          <a:xfrm>
            <a:off x="1167411" y="3152818"/>
            <a:ext cx="22049177" cy="97028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increment &lt;- function(a, step=1) 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return(a+step)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increment(3)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4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increment(3, 2)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5</a:t>
            </a:r>
          </a:p>
        </p:txBody>
      </p:sp>
      <p:sp>
        <p:nvSpPr>
          <p:cNvPr id="804" name="Functions: Default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Functions: Default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x &lt;- 5…"/>
          <p:cNvSpPr txBox="1"/>
          <p:nvPr>
            <p:ph type="body" idx="13"/>
          </p:nvPr>
        </p:nvSpPr>
        <p:spPr>
          <a:xfrm>
            <a:off x="1167411" y="3152818"/>
            <a:ext cx="22049177" cy="9702801"/>
          </a:xfrm>
          <a:prstGeom prst="rect">
            <a:avLst/>
          </a:prstGeom>
        </p:spPr>
        <p:txBody>
          <a:bodyPr/>
          <a:lstStyle/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&lt;- 5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curious &lt;- function(x) {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x &lt;- x + 1 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return(x)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curious(10)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</p:txBody>
      </p:sp>
      <p:sp>
        <p:nvSpPr>
          <p:cNvPr id="807" name="Scop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Scope</a:t>
            </a:r>
          </a:p>
        </p:txBody>
      </p:sp>
      <p:sp>
        <p:nvSpPr>
          <p:cNvPr id="808" name="11"/>
          <p:cNvSpPr txBox="1"/>
          <p:nvPr/>
        </p:nvSpPr>
        <p:spPr>
          <a:xfrm>
            <a:off x="11149117" y="9621894"/>
            <a:ext cx="1148545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809" name="Arrow"/>
          <p:cNvSpPr/>
          <p:nvPr/>
        </p:nvSpPr>
        <p:spPr>
          <a:xfrm>
            <a:off x="7423968" y="9621894"/>
            <a:ext cx="326607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10" name="5"/>
          <p:cNvSpPr txBox="1"/>
          <p:nvPr/>
        </p:nvSpPr>
        <p:spPr>
          <a:xfrm>
            <a:off x="6220256" y="11776505"/>
            <a:ext cx="658162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811" name="Arrow"/>
          <p:cNvSpPr/>
          <p:nvPr/>
        </p:nvSpPr>
        <p:spPr>
          <a:xfrm>
            <a:off x="2389776" y="11776505"/>
            <a:ext cx="326607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10" grpId="4"/>
      <p:bldP build="whole" bldLvl="1" animBg="1" rev="0" advAuto="0" spid="809" grpId="1"/>
      <p:bldP build="whole" bldLvl="1" animBg="1" rev="0" advAuto="0" spid="808" grpId="2"/>
      <p:bldP build="whole" bldLvl="1" animBg="1" rev="0" advAuto="0" spid="811" grpId="3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</a:t>
            </a:r>
          </a:p>
        </p:txBody>
      </p:sp>
      <p:sp>
        <p:nvSpPr>
          <p:cNvPr id="814" name="source(&quot;my_functions.r&quot;)…"/>
          <p:cNvSpPr txBox="1"/>
          <p:nvPr>
            <p:ph type="body" idx="13"/>
          </p:nvPr>
        </p:nvSpPr>
        <p:spPr>
          <a:xfrm>
            <a:off x="1167411" y="3155950"/>
            <a:ext cx="22049177" cy="7099300"/>
          </a:xfrm>
          <a:prstGeom prst="rect">
            <a:avLst/>
          </a:prstGeom>
        </p:spPr>
        <p:txBody>
          <a:bodyPr/>
          <a:lstStyle/>
          <a:p>
            <a:pPr>
              <a:defRPr sz="8000">
                <a:latin typeface="Courier"/>
                <a:ea typeface="Courier"/>
                <a:cs typeface="Courier"/>
                <a:sym typeface="Courier"/>
              </a:defRPr>
            </a:pPr>
            <a:r>
              <a:t>source("my_functions.r")</a:t>
            </a:r>
          </a:p>
          <a:p>
            <a:pPr>
              <a:defRPr sz="8000"/>
            </a:pPr>
          </a:p>
          <a:p>
            <a:pPr>
              <a:defRPr sz="8000"/>
            </a:pPr>
            <a:r>
              <a:t>Read and run other code</a:t>
            </a:r>
          </a:p>
          <a:p>
            <a:pPr>
              <a:defRPr sz="8000"/>
            </a:pPr>
          </a:p>
          <a:p>
            <a:pPr>
              <a:defRPr sz="8000"/>
            </a:pPr>
            <a:r>
              <a:t>Creates objects, doesn't create 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819" name="fahr_to_kelvin &lt;- function(temp) 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693419">
              <a:defRPr sz="6048">
                <a:latin typeface="Courier"/>
                <a:ea typeface="Courier"/>
                <a:cs typeface="Courier"/>
                <a:sym typeface="Courier"/>
              </a:defRPr>
            </a:pPr>
            <a:r>
              <a:t>fahr_to_kelvin &lt;- function(temp) {</a:t>
            </a:r>
          </a:p>
          <a:p>
            <a:pPr algn="l" defTabSz="693419">
              <a:defRPr sz="6048">
                <a:latin typeface="Courier"/>
                <a:ea typeface="Courier"/>
                <a:cs typeface="Courier"/>
                <a:sym typeface="Courier"/>
              </a:defRPr>
            </a:pPr>
            <a:r>
              <a:t>  kelvin &lt;- ((temp - 32) * (5 / 9)) + 273.15</a:t>
            </a:r>
          </a:p>
          <a:p>
            <a:pPr algn="l" defTabSz="693419">
              <a:defRPr sz="6048">
                <a:latin typeface="Courier"/>
                <a:ea typeface="Courier"/>
                <a:cs typeface="Courier"/>
                <a:sym typeface="Courier"/>
              </a:defRPr>
            </a:pPr>
            <a:r>
              <a:t>  return(kelvin)</a:t>
            </a:r>
          </a:p>
          <a:p>
            <a:pPr algn="l" defTabSz="693419">
              <a:defRPr sz="6048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693419">
              <a:defRPr sz="6048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693419">
              <a:defRPr sz="6719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Write </a:t>
            </a:r>
            <a:r>
              <a:t>kelvin_to_fahr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to reverse the above function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algn="l" defTabSz="693419">
              <a:defRPr sz="6719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693419">
              <a:defRPr sz="6719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Test your function by calling </a:t>
            </a:r>
            <a:r>
              <a:t>fahr_to_kelvin,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then </a:t>
            </a:r>
            <a:r>
              <a:t>kelvin_to_fahr</a:t>
            </a:r>
          </a:p>
        </p:txBody>
      </p:sp>
      <p:pic>
        <p:nvPicPr>
          <p:cNvPr id="820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615059" y="332254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8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20"/>
                </p:tgtEl>
              </p:cMediaNode>
            </p:video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if (condition) {…"/>
          <p:cNvSpPr txBox="1"/>
          <p:nvPr>
            <p:ph type="body" idx="13"/>
          </p:nvPr>
        </p:nvSpPr>
        <p:spPr>
          <a:xfrm>
            <a:off x="1167411" y="3152818"/>
            <a:ext cx="22049177" cy="37592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(condition)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23" name="If Stateme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Statement</a:t>
            </a:r>
          </a:p>
        </p:txBody>
      </p:sp>
      <p:sp>
        <p:nvSpPr>
          <p:cNvPr id="824" name="age &lt;- 24…"/>
          <p:cNvSpPr txBox="1"/>
          <p:nvPr/>
        </p:nvSpPr>
        <p:spPr>
          <a:xfrm>
            <a:off x="1117708" y="7686709"/>
            <a:ext cx="11088887" cy="497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age &lt;- 24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25" name="Condition has to…"/>
          <p:cNvSpPr txBox="1"/>
          <p:nvPr/>
        </p:nvSpPr>
        <p:spPr>
          <a:xfrm>
            <a:off x="12781740" y="4075630"/>
            <a:ext cx="9843164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Condition has to 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evaluate to </a:t>
            </a:r>
            <a:r>
              <a:rPr i="1"/>
              <a:t>single</a:t>
            </a:r>
            <a:r>
              <a:t> 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TRUE or FALSE value</a:t>
            </a:r>
          </a:p>
        </p:txBody>
      </p:sp>
      <p:sp>
        <p:nvSpPr>
          <p:cNvPr id="826" name="Arrow"/>
          <p:cNvSpPr/>
          <p:nvPr/>
        </p:nvSpPr>
        <p:spPr>
          <a:xfrm rot="12524251">
            <a:off x="9240918" y="4408037"/>
            <a:ext cx="326607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26" grpId="3"/>
      <p:bldP build="whole" bldLvl="1" animBg="1" rev="0" advAuto="0" spid="825" grpId="4"/>
      <p:bldP build="whole" bldLvl="1" animBg="1" rev="0" advAuto="0" spid="824" grpId="5"/>
      <p:bldP build="whole" bldLvl="1" animBg="1" rev="0" advAuto="0" spid="826" grpId="1"/>
      <p:bldP build="whole" bldLvl="1" animBg="1" rev="0" advAuto="0" spid="825" grpId="2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if (condition) {…"/>
          <p:cNvSpPr txBox="1"/>
          <p:nvPr>
            <p:ph type="body" idx="13"/>
          </p:nvPr>
        </p:nvSpPr>
        <p:spPr>
          <a:xfrm>
            <a:off x="1167411" y="3152818"/>
            <a:ext cx="22049177" cy="61976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(condition)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do_something_else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29" name="If-Else Stateme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Statement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if (age &gt;= 21) {…"/>
          <p:cNvSpPr txBox="1"/>
          <p:nvPr>
            <p:ph type="body" idx="13"/>
          </p:nvPr>
        </p:nvSpPr>
        <p:spPr>
          <a:xfrm>
            <a:off x="1167411" y="3152818"/>
            <a:ext cx="22049177" cy="61976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print("Not old enough")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32" name="If-Else Stateme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Statement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if (condition) {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(condition)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if (other_condition){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do_something_else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do_default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35" name="If-Else Ladder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Ladder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if (age &gt;= 21) {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if (age &gt;= 18)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print("Please vote")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print("Not old enough")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38" name="If-Else Ladder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Ladder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43" name="If-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</a:t>
            </a:r>
          </a:p>
        </p:txBody>
      </p:sp>
      <p:sp>
        <p:nvSpPr>
          <p:cNvPr id="844" name="age &lt;- c(20,21,24,18,17)…"/>
          <p:cNvSpPr txBox="1"/>
          <p:nvPr/>
        </p:nvSpPr>
        <p:spPr>
          <a:xfrm>
            <a:off x="1167411" y="3152818"/>
            <a:ext cx="22049177" cy="985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age &lt;- c(20,21,24,18,17)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if (age &gt;= 18)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print("Please vote")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print("Not old enough")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78" name="There are multiple ways…"/>
          <p:cNvSpPr txBox="1"/>
          <p:nvPr>
            <p:ph type="body" idx="13"/>
          </p:nvPr>
        </p:nvSpPr>
        <p:spPr>
          <a:xfrm>
            <a:off x="1167411" y="3808293"/>
            <a:ext cx="22049177" cy="34239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There are multiple ways </a:t>
            </a:r>
          </a:p>
          <a:p>
            <a:pPr>
              <a:lnSpc>
                <a:spcPct val="140000"/>
              </a:lnSpc>
              <a:defRPr sz="9600"/>
            </a:pPr>
            <a:r>
              <a:t>to do most things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[1] &quot;Please vote&quot;…"/>
          <p:cNvSpPr txBox="1"/>
          <p:nvPr>
            <p:ph type="body" idx="13"/>
          </p:nvPr>
        </p:nvSpPr>
        <p:spPr>
          <a:xfrm>
            <a:off x="1167411" y="3152818"/>
            <a:ext cx="22049177" cy="5181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"Please vote"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messages: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1: In if (age &gt;= 21) { 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the condition has length &gt; 1 and only the first element will be used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2: In if (age &gt;= 18) { 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the condition has length &gt; 1 and only the first element will be used</a:t>
            </a:r>
          </a:p>
        </p:txBody>
      </p:sp>
      <p:sp>
        <p:nvSpPr>
          <p:cNvPr id="847" name="Warning!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Warning!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ifelse(condition, value if TRUE, value if FALSE)"/>
          <p:cNvSpPr txBox="1"/>
          <p:nvPr>
            <p:ph type="body" idx="13"/>
          </p:nvPr>
        </p:nvSpPr>
        <p:spPr>
          <a:xfrm>
            <a:off x="1167411" y="4351980"/>
            <a:ext cx="22049177" cy="965201"/>
          </a:xfrm>
          <a:prstGeom prst="rect">
            <a:avLst/>
          </a:prstGeom>
        </p:spPr>
        <p:txBody>
          <a:bodyPr/>
          <a:lstStyle/>
          <a:p>
            <a:pPr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ifelse(</a:t>
            </a:r>
            <a:r>
              <a:rPr i="1"/>
              <a:t>condition</a:t>
            </a:r>
            <a:r>
              <a:t>, value if TRUE, value if FALSE)</a:t>
            </a:r>
          </a:p>
        </p:txBody>
      </p:sp>
      <p:sp>
        <p:nvSpPr>
          <p:cNvPr id="850" name="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  <p:sp>
        <p:nvSpPr>
          <p:cNvPr id="851" name="Vectorized if-else statement: do many comparisons at once"/>
          <p:cNvSpPr txBox="1"/>
          <p:nvPr>
            <p:ph type="body" sz="half" idx="4294967295"/>
          </p:nvPr>
        </p:nvSpPr>
        <p:spPr>
          <a:xfrm>
            <a:off x="1778000" y="7027561"/>
            <a:ext cx="20828000" cy="5859245"/>
          </a:xfrm>
          <a:prstGeom prst="rect">
            <a:avLst/>
          </a:prstGeom>
        </p:spPr>
        <p:txBody>
          <a:bodyPr/>
          <a:lstStyle/>
          <a:p>
            <a:pPr marL="952500" indent="-952500">
              <a:buClr>
                <a:srgbClr val="FFFFFF"/>
              </a:buClr>
              <a:buSzPct val="125000"/>
              <a:buChar char="•"/>
            </a:pPr>
            <a:r>
              <a:t>Vectorized if-else statement: do many comparisons at once </a:t>
            </a:r>
          </a:p>
          <a:p>
            <a:pPr marL="952500" indent="-952500">
              <a:buClr>
                <a:srgbClr val="FFFFFF"/>
              </a:buClr>
              <a:buSzPct val="125000"/>
              <a:buChar char="•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&gt; x&lt;-rnorm(5)…"/>
          <p:cNvSpPr txBox="1"/>
          <p:nvPr>
            <p:ph type="body" idx="13"/>
          </p:nvPr>
        </p:nvSpPr>
        <p:spPr>
          <a:xfrm>
            <a:off x="588093" y="4351980"/>
            <a:ext cx="23304092" cy="545592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x&lt;-rnorm(5)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-0.49861  2.07395 -0.14074 -0.11938  2.39145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ifelse(x &gt; 0, "pos", "neg")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"neg" "pos" "neg" "neg" "pos"</a:t>
            </a:r>
          </a:p>
        </p:txBody>
      </p:sp>
      <p:sp>
        <p:nvSpPr>
          <p:cNvPr id="854" name="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&gt; ages &lt;- c(19, 22, 24, 20, 18, 17, 23, 24)…"/>
          <p:cNvSpPr txBox="1"/>
          <p:nvPr>
            <p:ph type="body" idx="13"/>
          </p:nvPr>
        </p:nvSpPr>
        <p:spPr>
          <a:xfrm>
            <a:off x="772422" y="3614667"/>
            <a:ext cx="23304091" cy="882396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ages &lt;- c(19, 22, 24, 20, 18, 17, 23, 24)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can_drink &lt;- ages &gt;= 21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can_drink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FALSE  TRUE  TRUE FALSE FALSE FALSE  TRUE  TRUE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status &lt;- ifelse(ages &gt;= 18, "adult", "minor")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status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"adult" "adult" "adult" "adult" "adult" "minor" "adult" "adult"</a:t>
            </a:r>
          </a:p>
        </p:txBody>
      </p:sp>
      <p:sp>
        <p:nvSpPr>
          <p:cNvPr id="857" name="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860" name="Write an if-else statement that prints the maximum of two variables, a or b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27379">
              <a:defRPr sz="6080"/>
            </a:pPr>
            <a:r>
              <a:t>Write an if-else statement that prints the maximum of two variables,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</a:t>
            </a:r>
            <a:r>
              <a:t> 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</a:t>
            </a:r>
            <a:r>
              <a:t>.</a:t>
            </a:r>
          </a:p>
          <a:p>
            <a:pPr defTabSz="627379">
              <a:defRPr sz="5472"/>
            </a:pP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a &lt;- 5</a:t>
            </a: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b &lt;- 6</a:t>
            </a: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627379">
              <a:defRPr sz="6080"/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ifelse</a:t>
            </a:r>
            <a:r>
              <a:t> to return the pairwise maximum of two vectors,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v1</a:t>
            </a:r>
            <a:r>
              <a:t> 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v2</a:t>
            </a:r>
            <a:r>
              <a:t>.</a:t>
            </a:r>
          </a:p>
          <a:p>
            <a:pPr defTabSz="627379">
              <a:defRPr sz="5472"/>
            </a:pP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v1 &lt;- rnorm(10)</a:t>
            </a: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v2 &lt;- rnorm(10)</a:t>
            </a:r>
          </a:p>
        </p:txBody>
      </p:sp>
      <p:pic>
        <p:nvPicPr>
          <p:cNvPr id="86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667724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0000" fill="hold"/>
                                        <p:tgtEl>
                                          <p:spTgt spid="8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61"/>
                </p:tgtEl>
              </p:cMediaNode>
            </p:video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 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 == "yes", TRUE, FALSE))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a &lt;- 5…"/>
          <p:cNvSpPr txBox="1"/>
          <p:nvPr>
            <p:ph type="body" idx="13"/>
          </p:nvPr>
        </p:nvSpPr>
        <p:spPr>
          <a:xfrm>
            <a:off x="1167411" y="1778000"/>
            <a:ext cx="22049177" cy="1016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 &lt;- 5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 &lt;- 6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 &gt;= b)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print(a)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print(b)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v1 &lt;- rnorm(10)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v2 &lt;- rnorm(10)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ifelse(v1 &gt;= v2, v1, v2)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&gt; for (i in 1:5) {…"/>
          <p:cNvSpPr txBox="1"/>
          <p:nvPr>
            <p:ph type="body" idx="13"/>
          </p:nvPr>
        </p:nvSpPr>
        <p:spPr>
          <a:xfrm>
            <a:off x="1167411" y="3363479"/>
            <a:ext cx="22049177" cy="8229601"/>
          </a:xfrm>
          <a:prstGeom prst="rect">
            <a:avLst/>
          </a:prstGeom>
        </p:spPr>
        <p:txBody>
          <a:bodyPr/>
          <a:lstStyle/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for (i in 1:5)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    print(i)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}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3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4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5</a:t>
            </a:r>
          </a:p>
        </p:txBody>
      </p:sp>
      <p:sp>
        <p:nvSpPr>
          <p:cNvPr id="870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for (variable in vector) {…"/>
          <p:cNvSpPr txBox="1"/>
          <p:nvPr>
            <p:ph type="body" idx="13"/>
          </p:nvPr>
        </p:nvSpPr>
        <p:spPr>
          <a:xfrm>
            <a:off x="3000562" y="4627444"/>
            <a:ext cx="18382876" cy="5283201"/>
          </a:xfrm>
          <a:prstGeom prst="rect">
            <a:avLst/>
          </a:prstGeom>
        </p:spPr>
        <p:txBody>
          <a:bodyPr/>
          <a:lstStyle/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variable</a:t>
            </a:r>
            <a:r>
              <a:t> in 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vector</a:t>
            </a:r>
            <a:r>
              <a:t>) {</a:t>
            </a: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do something</a:t>
            </a:r>
            <a:endParaRPr>
              <a:solidFill>
                <a:schemeClr val="accent6">
                  <a:hueOff val="-119728"/>
                  <a:satOff val="5580"/>
                  <a:lumOff val="-12961"/>
                </a:schemeClr>
              </a:solidFill>
            </a:endParaRP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75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price &lt;- c(3, 5, 2, 4, 10)…"/>
          <p:cNvSpPr txBox="1"/>
          <p:nvPr>
            <p:ph type="body" idx="13"/>
          </p:nvPr>
        </p:nvSpPr>
        <p:spPr>
          <a:xfrm>
            <a:off x="1167411" y="3363479"/>
            <a:ext cx="22049177" cy="8229601"/>
          </a:xfrm>
          <a:prstGeom prst="rect">
            <a:avLst/>
          </a:prstGeom>
        </p:spPr>
        <p:txBody>
          <a:bodyPr/>
          <a:lstStyle/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price &lt;- c(3, 5, 2, 4, 10)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total &lt;- 0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(p1 in price)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total &lt;-  total + p1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total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b="1" sz="6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24</a:t>
            </a:r>
          </a:p>
        </p:txBody>
      </p:sp>
      <p:sp>
        <p:nvSpPr>
          <p:cNvPr id="878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81" name="There are multiple ways…"/>
          <p:cNvSpPr txBox="1"/>
          <p:nvPr>
            <p:ph type="body" idx="13"/>
          </p:nvPr>
        </p:nvSpPr>
        <p:spPr>
          <a:xfrm>
            <a:off x="1167411" y="3808293"/>
            <a:ext cx="22049177" cy="729996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There are multiple ways </a:t>
            </a:r>
          </a:p>
          <a:p>
            <a:pPr>
              <a:lnSpc>
                <a:spcPct val="140000"/>
              </a:lnSpc>
              <a:defRPr sz="9600"/>
            </a:pPr>
            <a:r>
              <a:t>to do most things</a:t>
            </a:r>
          </a:p>
          <a:p>
            <a:pPr>
              <a:lnSpc>
                <a:spcPct val="140000"/>
              </a:lnSpc>
              <a:defRPr sz="9600"/>
            </a:pPr>
          </a:p>
          <a:p>
            <a:pPr>
              <a:lnSpc>
                <a:spcPct val="140000"/>
              </a:lnSpc>
              <a:defRPr sz="9600"/>
            </a:pPr>
            <a:r>
              <a:t>Some ways are better than others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for (idx in 1:nrow(mtcars)) {…"/>
          <p:cNvSpPr txBox="1"/>
          <p:nvPr>
            <p:ph type="body" idx="13"/>
          </p:nvPr>
        </p:nvSpPr>
        <p:spPr>
          <a:xfrm>
            <a:off x="1167411" y="3363479"/>
            <a:ext cx="22049177" cy="8839201"/>
          </a:xfrm>
          <a:prstGeom prst="rect">
            <a:avLst/>
          </a:prstGeom>
        </p:spPr>
        <p:txBody>
          <a:bodyPr/>
          <a:lstStyle/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(idx in 1:nrow(mtcars))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print(rownames(mtcars)[idx])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if (mtcars$mpg[idx] &gt; 25)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print("fuel efficient")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 else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print("not efficient") 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81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[1] &quot;Mazda RX4&quot;…"/>
          <p:cNvSpPr txBox="1"/>
          <p:nvPr>
            <p:ph type="body" idx="13"/>
          </p:nvPr>
        </p:nvSpPr>
        <p:spPr>
          <a:xfrm>
            <a:off x="1167411" y="177799"/>
            <a:ext cx="22049177" cy="13360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"Mazda RX4"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"Mazda RX4 Wag"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"Datsun 710"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"Hornet 4 Drive"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"Hornet Sportabout"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"Valiant"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"Duster 360"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240D"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230"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280"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280C"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450SE"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450SL"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450SLC"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"Cadillac Fleetwood"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"Lincoln Continental"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"Chrysler Imperial"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"Fiat 128"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"fuel efficient"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for (i in 1:5) {…"/>
          <p:cNvSpPr txBox="1"/>
          <p:nvPr>
            <p:ph type="body" idx="13"/>
          </p:nvPr>
        </p:nvSpPr>
        <p:spPr>
          <a:xfrm>
            <a:off x="1167411" y="3363479"/>
            <a:ext cx="22049177" cy="54356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(i in 1:5) 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for (j in c('a', 'b', 'c', 'd', 'e')) 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print(paste(i, j))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86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[1] &quot;1 a&quot;…"/>
          <p:cNvSpPr txBox="1"/>
          <p:nvPr>
            <p:ph type="body" idx="13"/>
          </p:nvPr>
        </p:nvSpPr>
        <p:spPr>
          <a:xfrm>
            <a:off x="1167411" y="457200"/>
            <a:ext cx="22049177" cy="12801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e"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output_vector &lt;- c()…"/>
          <p:cNvSpPr txBox="1"/>
          <p:nvPr>
            <p:ph type="body" idx="13"/>
          </p:nvPr>
        </p:nvSpPr>
        <p:spPr>
          <a:xfrm>
            <a:off x="1167411" y="3363479"/>
            <a:ext cx="22049177" cy="93980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output_vector &lt;- c()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(i in 1:5) {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for (j in c('a', 'b', 'c', 'd', 'e')) {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temp_output &lt;- paste(i, j)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output_vector &lt;- c(output_vector, temp_output)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output_vector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5300"/>
              </a:lnSpc>
              <a:defRPr sz="1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300"/>
              <a:t> [1] "1 a" "1 b" "1 c" "1 d" "1 e" "2 a" "2 b" "2 c" "2 d" "2 e" "3 a"</a:t>
            </a:r>
            <a:endParaRPr sz="3300"/>
          </a:p>
          <a:p>
            <a:pPr algn="l" defTabSz="457200">
              <a:lnSpc>
                <a:spcPts val="5300"/>
              </a:lnSpc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[12] "3 b" "3 c" "3 d" "3 e" "4 a" "4 b" "4 c" "4 d" "4 e" "5 a" "5 b"</a:t>
            </a:r>
          </a:p>
          <a:p>
            <a:pPr algn="l" defTabSz="457200">
              <a:lnSpc>
                <a:spcPts val="5300"/>
              </a:lnSpc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[23] "5 c" "5 d" "5 e"</a:t>
            </a:r>
          </a:p>
        </p:txBody>
      </p:sp>
      <p:sp>
        <p:nvSpPr>
          <p:cNvPr id="891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for (animal in c(&quot;cow&quot;, &quot;bear&quot;, &quot;dog&quot;)) {…"/>
          <p:cNvSpPr txBox="1"/>
          <p:nvPr>
            <p:ph type="body" idx="13"/>
          </p:nvPr>
        </p:nvSpPr>
        <p:spPr>
          <a:xfrm>
            <a:off x="1167411" y="3363479"/>
            <a:ext cx="22049177" cy="26924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(animal in c("cow", "bear", "dog")) {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print(paste("A", animal, "has 4 legs"))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94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while (condition is TRUE) {…"/>
          <p:cNvSpPr txBox="1"/>
          <p:nvPr>
            <p:ph type="body" idx="13"/>
          </p:nvPr>
        </p:nvSpPr>
        <p:spPr>
          <a:xfrm>
            <a:off x="3000562" y="4627444"/>
            <a:ext cx="18382876" cy="5283201"/>
          </a:xfrm>
          <a:prstGeom prst="rect">
            <a:avLst/>
          </a:prstGeom>
        </p:spPr>
        <p:txBody>
          <a:bodyPr/>
          <a:lstStyle/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while (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condition is TRUE</a:t>
            </a:r>
            <a:r>
              <a:t>) {</a:t>
            </a: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do something</a:t>
            </a:r>
            <a:endParaRPr>
              <a:solidFill>
                <a:schemeClr val="accent6">
                  <a:hueOff val="-119728"/>
                  <a:satOff val="5580"/>
                  <a:lumOff val="-12961"/>
                </a:schemeClr>
              </a:solidFill>
            </a:endParaRP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97" name="while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while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z &lt;- 1…"/>
          <p:cNvSpPr txBox="1"/>
          <p:nvPr>
            <p:ph type="body" idx="13"/>
          </p:nvPr>
        </p:nvSpPr>
        <p:spPr>
          <a:xfrm>
            <a:off x="1167411" y="3363479"/>
            <a:ext cx="22049177" cy="54356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z &lt;- 1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while(z &gt; 0.1){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z &lt;- runif(1)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print(z)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900" name="while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while Loop</a:t>
            </a:r>
          </a:p>
        </p:txBody>
      </p:sp>
      <p:sp>
        <p:nvSpPr>
          <p:cNvPr id="901" name="[1] 0.6675658…"/>
          <p:cNvSpPr txBox="1"/>
          <p:nvPr/>
        </p:nvSpPr>
        <p:spPr>
          <a:xfrm>
            <a:off x="1027310" y="9520958"/>
            <a:ext cx="758311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b="0"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0.6675658</a:t>
            </a:r>
          </a:p>
          <a:p>
            <a:pPr algn="l" defTabSz="457200">
              <a:lnSpc>
                <a:spcPts val="9800"/>
              </a:lnSpc>
              <a:defRPr b="0"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0.9209164</a:t>
            </a:r>
          </a:p>
          <a:p>
            <a:pPr algn="l" defTabSz="457200">
              <a:lnSpc>
                <a:spcPts val="9800"/>
              </a:lnSpc>
              <a:defRPr b="0"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0.0449896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01" grpId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904" name="Write a function with a for loop to print out a multiplication table (up to 10) for an input numbe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17244">
              <a:defRPr sz="7128"/>
            </a:pPr>
            <a:r>
              <a:t>Write a function with a for loop to print out a multiplication table (up to 10) for an input number.</a:t>
            </a:r>
          </a:p>
          <a:p>
            <a:pPr defTabSz="817244">
              <a:defRPr sz="7128"/>
            </a:pPr>
          </a:p>
          <a:p>
            <a:pPr defTabSz="817244">
              <a:defRPr sz="7128"/>
            </a:pPr>
            <a:r>
              <a:t>Example output for input of 8:</a:t>
            </a:r>
          </a:p>
          <a:p>
            <a:pPr defTabSz="817244">
              <a:defRPr sz="7128"/>
            </a:pPr>
            <a:r>
              <a:t>8 x 1 = 8</a:t>
            </a:r>
          </a:p>
          <a:p>
            <a:pPr defTabSz="817244">
              <a:defRPr sz="7128"/>
            </a:pPr>
            <a:r>
              <a:t>8 x 2 = 16</a:t>
            </a:r>
          </a:p>
          <a:p>
            <a:pPr defTabSz="817244">
              <a:defRPr sz="7128"/>
            </a:pPr>
            <a:r>
              <a:t>8 x 3 = 24</a:t>
            </a:r>
          </a:p>
          <a:p>
            <a:pPr defTabSz="817244">
              <a:defRPr sz="7128"/>
            </a:pPr>
            <a:r>
              <a:t>…</a:t>
            </a:r>
          </a:p>
          <a:p>
            <a:pPr defTabSz="817244">
              <a:defRPr sz="7128"/>
            </a:pPr>
            <a:r>
              <a:t>8 x 10 = 80</a:t>
            </a:r>
          </a:p>
        </p:txBody>
      </p:sp>
      <p:pic>
        <p:nvPicPr>
          <p:cNvPr id="905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8726" y="437584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9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05"/>
                </p:tgtEl>
              </p:cMediaNode>
            </p:video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mult_table &lt;- function(input) {…"/>
          <p:cNvSpPr txBox="1"/>
          <p:nvPr>
            <p:ph type="body" idx="13"/>
          </p:nvPr>
        </p:nvSpPr>
        <p:spPr>
          <a:xfrm>
            <a:off x="1167411" y="3606800"/>
            <a:ext cx="22049177" cy="650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mult_table &lt;- function(input)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for (i in 1:10)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print(paste(input,"x",i,"=",input*i))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mult_table(8)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84" name="You can, and often will, have more than one dataset open in R…"/>
          <p:cNvSpPr txBox="1"/>
          <p:nvPr>
            <p:ph type="body" idx="13"/>
          </p:nvPr>
        </p:nvSpPr>
        <p:spPr>
          <a:xfrm>
            <a:off x="2843240" y="3808293"/>
            <a:ext cx="18697519" cy="536194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You can, and often will, have more than one dataset open in R </a:t>
            </a:r>
          </a:p>
          <a:p>
            <a:pPr>
              <a:lnSpc>
                <a:spcPct val="140000"/>
              </a:lnSpc>
              <a:defRPr sz="9600"/>
            </a:pPr>
            <a:r>
              <a:t>at the same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6">
            <a:hueOff val="-119728"/>
            <a:satOff val="5580"/>
            <a:lumOff val="-1296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Wrap 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Wrap 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 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 == "yes", TRUE, FALSE))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apply(month_indicators, 2, sum)…"/>
          <p:cNvSpPr txBox="1"/>
          <p:nvPr>
            <p:ph type="body" idx="13"/>
          </p:nvPr>
        </p:nvSpPr>
        <p:spPr>
          <a:xfrm>
            <a:off x="1167411" y="1346199"/>
            <a:ext cx="22049177" cy="1102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hist(safi$no_membrs, breaks=1:20-.5, col="gray",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 plot(y=jitter(safi$months_lack_food_count), x=jitter(safi$no_membrs),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Challenge 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 Exercise</a:t>
            </a:r>
          </a:p>
        </p:txBody>
      </p:sp>
      <p:sp>
        <p:nvSpPr>
          <p:cNvPr id="918" name="What does mtabulate do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mtabulate</a:t>
            </a:r>
            <a:r>
              <a:t> do? </a:t>
            </a:r>
          </a:p>
          <a:p>
            <a:pPr/>
          </a:p>
          <a:p>
            <a:pPr/>
            <a:r>
              <a:t>Can you find another way to do the same thing?  Another function or snippet of code?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https://stackoverflow.com/questions/16267552/dummy-variables-from-a-string-variable…"/>
          <p:cNvSpPr txBox="1"/>
          <p:nvPr>
            <p:ph type="body" idx="13"/>
          </p:nvPr>
        </p:nvSpPr>
        <p:spPr>
          <a:xfrm>
            <a:off x="1167411" y="1517650"/>
            <a:ext cx="22049177" cy="10680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https://stackoverflow.com/questions/16267552/dummy-variables-from-a-string-variable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surveymonths &lt;- unique(unlist(strsplit(safi$months_lack_food, ";")))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results &lt;- t(sapply(strsplit(safi$months_lack_food, ";"), 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`%in%`, x=surveymonths)) + 0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dimnames(results) &lt;- list(seq(nrow(results)), seq(ncol(results)))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install.packages("splitstackshape")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library(splitstackshape)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concat.split.expanded(safi, "months_lack_food", ";", fill=0, 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type="character")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That's A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That's All</a:t>
            </a:r>
          </a:p>
        </p:txBody>
      </p:sp>
      <p:sp>
        <p:nvSpPr>
          <p:cNvPr id="925" name="Questions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Northwestern R User Gro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3000">
                <a:solidFill>
                  <a:srgbClr val="4E2A8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Northwestern R User Group</a:t>
            </a:r>
          </a:p>
        </p:txBody>
      </p:sp>
      <p:sp>
        <p:nvSpPr>
          <p:cNvPr id="928" name="http://bit.ly/nu_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http://bit.ly/nu_r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8717188"/>
            <a:ext cx="4544635" cy="1359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3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3614989"/>
            <a:ext cx="4544635" cy="1359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3" name="Timer_Black_W_10_Alarm-6.mov" descr="Timer_Black_W_10_Alarm-6.mov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8918059" y="11256282"/>
            <a:ext cx="4544634" cy="1359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34" name="Timer_Black_W_10_Alarm-6.mov" descr="Timer_Black_W_10_Alarm-6.mov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19088406" y="617809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9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0000000" fill="hold"/>
                                        <p:tgtEl>
                                          <p:spTgt spid="9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10000000" fill="hold"/>
                                        <p:tgtEl>
                                          <p:spTgt spid="9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mediacall" nodeType="click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90000000" fill="hold"/>
                                        <p:tgtEl>
                                          <p:spTgt spid="9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9" fill="hold" display="0">
                  <p:stCondLst>
                    <p:cond delay="indefinite"/>
                  </p:stCondLst>
                </p:cTn>
                <p:tgtEl>
                  <p:spTgt spid="931"/>
                </p:tgtEl>
              </p:cMediaNode>
            </p:video>
            <p:video fullScrn="0">
              <p:cMediaNode mute="0" showWhenStopped="1" numSld="1" vol="100000">
                <p:cTn id="20" fill="hold" display="0">
                  <p:stCondLst>
                    <p:cond delay="indefinite"/>
                  </p:stCondLst>
                </p:cTn>
                <p:tgtEl>
                  <p:spTgt spid="934"/>
                </p:tgtEl>
              </p:cMediaNode>
            </p:video>
            <p:video fullScrn="0">
              <p:cMediaNode mute="0" showWhenStopped="1" numSld="1" vol="100000">
                <p:cTn id="21" fill="hold" display="0">
                  <p:stCondLst>
                    <p:cond delay="indefinite"/>
                  </p:stCondLst>
                </p:cTn>
                <p:tgtEl>
                  <p:spTgt spid="933"/>
                </p:tgtEl>
              </p:cMediaNode>
            </p:video>
            <p:video fullScrn="0">
              <p:cMediaNode mute="0" showWhenStopped="1" numSld="1" vol="100000">
                <p:cTn id="22" fill="hold" display="0">
                  <p:stCondLst>
                    <p:cond delay="indefinite"/>
                  </p:stCondLst>
                </p:cTn>
                <p:tgtEl>
                  <p:spTgt spid="93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87" name="Most operations are done by calling functions"/>
          <p:cNvSpPr txBox="1"/>
          <p:nvPr>
            <p:ph type="body" idx="13"/>
          </p:nvPr>
        </p:nvSpPr>
        <p:spPr>
          <a:xfrm>
            <a:off x="2843240" y="3808293"/>
            <a:ext cx="18697519" cy="3423921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sz="9600"/>
            </a:lvl1pPr>
          </a:lstStyle>
          <a:p>
            <a:pPr/>
            <a:r>
              <a:t>Most operations are done by calling functions</a:t>
            </a:r>
          </a:p>
        </p:txBody>
      </p:sp>
      <p:sp>
        <p:nvSpPr>
          <p:cNvPr id="188" name="function_name(unnamed_argument_value,…"/>
          <p:cNvSpPr txBox="1"/>
          <p:nvPr/>
        </p:nvSpPr>
        <p:spPr>
          <a:xfrm>
            <a:off x="2772156" y="8887502"/>
            <a:ext cx="18839688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300">
                <a:solidFill>
                  <a:srgbClr val="43434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function_name(unnamed_argument_value, </a:t>
            </a:r>
          </a:p>
          <a:p>
            <a:pPr algn="l">
              <a:defRPr sz="6300">
                <a:solidFill>
                  <a:srgbClr val="43434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named_argument=value)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rint(&quot;Hello World&quot;)…"/>
          <p:cNvSpPr txBox="1"/>
          <p:nvPr>
            <p:ph type="body" idx="13"/>
          </p:nvPr>
        </p:nvSpPr>
        <p:spPr>
          <a:xfrm>
            <a:off x="1167411" y="4216400"/>
            <a:ext cx="22049177" cy="528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1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print("Hello World")</a:t>
            </a:r>
          </a:p>
          <a:p>
            <a:pPr algn="l">
              <a:defRPr sz="1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1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print(x="Hello World")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95" name="R functions don't* change the value of a variable or dataset"/>
          <p:cNvSpPr txBox="1"/>
          <p:nvPr>
            <p:ph type="body" idx="13"/>
          </p:nvPr>
        </p:nvSpPr>
        <p:spPr>
          <a:xfrm>
            <a:off x="2843240" y="5146040"/>
            <a:ext cx="18697519" cy="34239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R functions don't</a:t>
            </a:r>
            <a:r>
              <a:rPr baseline="56324" sz="7400">
                <a:solidFill>
                  <a:srgbClr val="A9A9A9"/>
                </a:solidFill>
              </a:rPr>
              <a:t>*</a:t>
            </a:r>
            <a:r>
              <a:t> change the value of a variable or dataset</a:t>
            </a:r>
          </a:p>
        </p:txBody>
      </p:sp>
      <p:sp>
        <p:nvSpPr>
          <p:cNvPr id="196" name="* generally, under normal circumstances"/>
          <p:cNvSpPr txBox="1"/>
          <p:nvPr/>
        </p:nvSpPr>
        <p:spPr>
          <a:xfrm>
            <a:off x="325285" y="12711847"/>
            <a:ext cx="87546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800">
                <a:solidFill>
                  <a:srgbClr val="A9A9A9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* generally, under normal circumstances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myvector &lt;- sort(myvector)"/>
          <p:cNvSpPr txBox="1"/>
          <p:nvPr>
            <p:ph type="body" idx="13"/>
          </p:nvPr>
        </p:nvSpPr>
        <p:spPr>
          <a:xfrm>
            <a:off x="1167411" y="6000749"/>
            <a:ext cx="22049177" cy="171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myvector &lt;- sort(myvector)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yvector &lt;- sort(myvector)"/>
          <p:cNvSpPr txBox="1"/>
          <p:nvPr>
            <p:ph type="body" idx="13"/>
          </p:nvPr>
        </p:nvSpPr>
        <p:spPr>
          <a:xfrm>
            <a:off x="1167411" y="6000749"/>
            <a:ext cx="22049177" cy="171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z="10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myvector 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&lt;-</a:t>
            </a:r>
            <a:r>
              <a:t> sort(myvector)</a:t>
            </a:r>
          </a:p>
        </p:txBody>
      </p:sp>
      <p:sp>
        <p:nvSpPr>
          <p:cNvPr id="203" name="Arrow"/>
          <p:cNvSpPr/>
          <p:nvPr/>
        </p:nvSpPr>
        <p:spPr>
          <a:xfrm rot="8506283">
            <a:off x="10581326" y="4278737"/>
            <a:ext cx="309560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>
              <a:hueOff val="-119728"/>
              <a:satOff val="5580"/>
              <a:lumOff val="-1296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4" name="Assignment Operator"/>
          <p:cNvSpPr txBox="1"/>
          <p:nvPr/>
        </p:nvSpPr>
        <p:spPr>
          <a:xfrm>
            <a:off x="13682498" y="2981359"/>
            <a:ext cx="8004430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500">
                <a:solidFill>
                  <a:srgbClr val="434343"/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pPr/>
            <a:r>
              <a:t>Assignment Operator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207" name="Run R in multiple ways:…"/>
          <p:cNvSpPr txBox="1"/>
          <p:nvPr>
            <p:ph type="body" idx="13"/>
          </p:nvPr>
        </p:nvSpPr>
        <p:spPr>
          <a:xfrm>
            <a:off x="2843240" y="3808293"/>
            <a:ext cx="18697519" cy="81876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ts val="8400"/>
              </a:spcBef>
              <a:defRPr sz="9600"/>
            </a:pPr>
            <a:r>
              <a:t>Run R in multiple ways:</a:t>
            </a:r>
          </a:p>
          <a:p>
            <a:pPr>
              <a:lnSpc>
                <a:spcPct val="110000"/>
              </a:lnSpc>
              <a:spcBef>
                <a:spcPts val="8400"/>
              </a:spcBef>
              <a:defRPr sz="9600"/>
            </a:pPr>
            <a:r>
              <a:t>Interactively: R console, RStudio, Jupyter Notebooks</a:t>
            </a:r>
          </a:p>
          <a:p>
            <a:pPr>
              <a:lnSpc>
                <a:spcPct val="140000"/>
              </a:lnSpc>
              <a:defRPr sz="9600"/>
            </a:pPr>
            <a:r>
              <a:t>Batch jobs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0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hristina Maimone…"/>
          <p:cNvSpPr txBox="1"/>
          <p:nvPr>
            <p:ph type="body" idx="13"/>
          </p:nvPr>
        </p:nvSpPr>
        <p:spPr>
          <a:xfrm>
            <a:off x="3033129" y="1492249"/>
            <a:ext cx="17898096" cy="122936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Christina Maimone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b="1" sz="9500">
                <a:solidFill>
                  <a:srgbClr val="4E2A8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Research Computing Services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7800">
                <a:latin typeface="Helvetica"/>
                <a:ea typeface="Helvetica"/>
                <a:cs typeface="Helvetica"/>
                <a:sym typeface="Helvetica"/>
              </a:defRPr>
            </a:pPr>
            <a:r>
              <a:t>http://www.it.northwestern.edu/research/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+mn-lt"/>
                <a:ea typeface="+mn-ea"/>
                <a:cs typeface="+mn-cs"/>
                <a:sym typeface="Open Sans Condensed 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210" name="Triangle"/>
          <p:cNvSpPr/>
          <p:nvPr>
            <p:ph type="body" idx="14"/>
          </p:nvPr>
        </p:nvSpPr>
        <p:spPr>
          <a:xfrm rot="13501725">
            <a:off x="1803219" y="3049980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215" name="Pick a number ➡️ Save it as x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84225">
              <a:lnSpc>
                <a:spcPct val="170000"/>
              </a:lnSpc>
              <a:defRPr sz="8075"/>
            </a:pPr>
            <a:r>
              <a:t>Pick a number 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➡️</a:t>
            </a:r>
            <a:r>
              <a:t> Save it as x</a:t>
            </a:r>
          </a:p>
          <a:p>
            <a:pPr defTabSz="784225">
              <a:lnSpc>
                <a:spcPct val="170000"/>
              </a:lnSpc>
              <a:defRPr sz="8075"/>
            </a:pPr>
            <a:r>
              <a:t>Multiply x by 3</a:t>
            </a:r>
          </a:p>
          <a:p>
            <a:pPr defTabSz="784225">
              <a:lnSpc>
                <a:spcPct val="170000"/>
              </a:lnSpc>
              <a:defRPr sz="8075"/>
            </a:pPr>
            <a:r>
              <a:t>Take the log of the above</a:t>
            </a:r>
          </a:p>
          <a:p>
            <a:pPr defTabSz="784225">
              <a:lnSpc>
                <a:spcPct val="170000"/>
              </a:lnSpc>
              <a:defRPr sz="8075"/>
            </a:pPr>
            <a:r>
              <a:t>Subtract 4 from the above</a:t>
            </a:r>
          </a:p>
          <a:p>
            <a:pPr defTabSz="784225">
              <a:lnSpc>
                <a:spcPct val="170000"/>
              </a:lnSpc>
              <a:defRPr sz="8075"/>
            </a:pPr>
            <a:r>
              <a:t>Square the above</a:t>
            </a:r>
          </a:p>
        </p:txBody>
      </p:sp>
      <p:pic>
        <p:nvPicPr>
          <p:cNvPr id="21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30899" y="502507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2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x &lt;- 13…"/>
          <p:cNvSpPr txBox="1"/>
          <p:nvPr>
            <p:ph type="body" idx="13"/>
          </p:nvPr>
        </p:nvSpPr>
        <p:spPr>
          <a:xfrm>
            <a:off x="3858068" y="2997199"/>
            <a:ext cx="19358520" cy="7721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&lt;- 13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x*3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log(x*3)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log(x*3)-4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(log(x*3)-4)^2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221" name="Install the following packages us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51205">
              <a:defRPr sz="6552"/>
            </a:pPr>
            <a:r>
              <a:t>Install the following packages using </a:t>
            </a:r>
          </a:p>
          <a:p>
            <a:pPr defTabSz="751205">
              <a:defRPr sz="6552"/>
            </a:pPr>
            <a:r>
              <a:t>the RStudio interface:</a:t>
            </a:r>
          </a:p>
          <a:p>
            <a:pPr defTabSz="751205">
              <a:defRPr sz="6552"/>
            </a:pPr>
          </a:p>
          <a:p>
            <a:pPr defTabSz="751205">
              <a:defRPr sz="6552"/>
            </a:pPr>
            <a:r>
              <a:t>qdapTools</a:t>
            </a:r>
          </a:p>
          <a:p>
            <a:pPr defTabSz="751205">
              <a:defRPr sz="6552"/>
            </a:pPr>
            <a:r>
              <a:t>car</a:t>
            </a:r>
          </a:p>
          <a:p>
            <a:pPr defTabSz="751205">
              <a:defRPr sz="6552"/>
            </a:pPr>
          </a:p>
          <a:p>
            <a:pPr defTabSz="751205">
              <a:defRPr sz="6552"/>
            </a:pPr>
            <a:r>
              <a:t>Load the car library</a:t>
            </a:r>
          </a:p>
          <a:p>
            <a:pPr defTabSz="751205">
              <a:defRPr sz="6552"/>
            </a:pPr>
          </a:p>
          <a:p>
            <a:pPr defTabSz="751205">
              <a:defRPr sz="6552"/>
            </a:pPr>
            <a:r>
              <a:t>Install the tidyverse package.  </a:t>
            </a:r>
          </a:p>
          <a:p>
            <a:pPr defTabSz="751205">
              <a:defRPr sz="6552"/>
            </a:pPr>
            <a:r>
              <a:t>It may take a while to complete.</a:t>
            </a:r>
          </a:p>
        </p:txBody>
      </p:sp>
      <p:pic>
        <p:nvPicPr>
          <p:cNvPr id="22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15126" y="40721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install.packages(&quot;qdapTools&quot;)…"/>
          <p:cNvSpPr txBox="1"/>
          <p:nvPr>
            <p:ph type="body" idx="13"/>
          </p:nvPr>
        </p:nvSpPr>
        <p:spPr>
          <a:xfrm>
            <a:off x="1602548" y="2235199"/>
            <a:ext cx="21521092" cy="924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install.packages("qdapTools")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install.packages("tidyverse")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install.packages("car")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library(car)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install.packages(c("qdapTools", "tidyverse", </a:t>
            </a:r>
          </a:p>
          <a:p>
            <a:pPr lvl="1" indent="0"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"car"))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ack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Packages</a:t>
            </a:r>
          </a:p>
        </p:txBody>
      </p:sp>
      <p:sp>
        <p:nvSpPr>
          <p:cNvPr id="227" name="package_name::function_name()"/>
          <p:cNvSpPr txBox="1"/>
          <p:nvPr>
            <p:ph type="body" idx="13"/>
          </p:nvPr>
        </p:nvSpPr>
        <p:spPr>
          <a:xfrm>
            <a:off x="1167411" y="8689446"/>
            <a:ext cx="22049177" cy="1104901"/>
          </a:xfrm>
          <a:prstGeom prst="rect">
            <a:avLst/>
          </a:prstGeom>
        </p:spPr>
        <p:txBody>
          <a:bodyPr/>
          <a:lstStyle>
            <a:lvl1pPr>
              <a:defRPr sz="66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package_name::function_name()</a:t>
            </a:r>
          </a:p>
        </p:txBody>
      </p:sp>
      <p:sp>
        <p:nvSpPr>
          <p:cNvPr id="228" name="Be judicious in loading packages…"/>
          <p:cNvSpPr txBox="1"/>
          <p:nvPr>
            <p:ph type="body" sz="half" idx="4294967295"/>
          </p:nvPr>
        </p:nvSpPr>
        <p:spPr>
          <a:xfrm>
            <a:off x="1689100" y="3386593"/>
            <a:ext cx="21005800" cy="4557860"/>
          </a:xfrm>
          <a:prstGeom prst="rect">
            <a:avLst/>
          </a:prstGeom>
        </p:spPr>
        <p:txBody>
          <a:bodyPr anchor="t"/>
          <a:lstStyle/>
          <a:p>
            <a:pPr marL="635000" indent="-635000" algn="l">
              <a:lnSpc>
                <a:spcPct val="150000"/>
              </a:lnSpc>
              <a:buSzPct val="125000"/>
              <a:buChar char="•"/>
              <a:defRPr sz="8200"/>
            </a:pPr>
            <a:r>
              <a:t>Be judicious in loading packages</a:t>
            </a:r>
          </a:p>
          <a:p>
            <a:pPr marL="635000" indent="-635000" algn="l">
              <a:lnSpc>
                <a:spcPct val="150000"/>
              </a:lnSpc>
              <a:buSzPct val="125000"/>
              <a:buChar char="•"/>
              <a:defRPr sz="8200"/>
            </a:pPr>
            <a:r>
              <a:t>Same function name in multiple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231" name="Triangle"/>
          <p:cNvSpPr/>
          <p:nvPr>
            <p:ph type="body" idx="14"/>
          </p:nvPr>
        </p:nvSpPr>
        <p:spPr>
          <a:xfrm rot="13501725">
            <a:off x="1724221" y="4234948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</a:t>
            </a:r>
          </a:p>
        </p:txBody>
      </p:sp>
      <p:sp>
        <p:nvSpPr>
          <p:cNvPr id="234" name="Studying African Farmer-Led Irrigation (SAFI)…"/>
          <p:cNvSpPr txBox="1"/>
          <p:nvPr>
            <p:ph type="body" idx="13"/>
          </p:nvPr>
        </p:nvSpPr>
        <p:spPr>
          <a:xfrm>
            <a:off x="1167411" y="3155950"/>
            <a:ext cx="22049177" cy="5283200"/>
          </a:xfrm>
          <a:prstGeom prst="rect">
            <a:avLst/>
          </a:prstGeom>
        </p:spPr>
        <p:txBody>
          <a:bodyPr/>
          <a:lstStyle/>
          <a:p>
            <a:pPr algn="l">
              <a:defRPr sz="6000"/>
            </a:pPr>
            <a:r>
              <a:t>Studying African Farmer-Led Irrigation (SAFI)</a:t>
            </a:r>
          </a:p>
          <a:p>
            <a:pPr algn="l">
              <a:defRPr sz="6000"/>
            </a:pPr>
          </a:p>
          <a:p>
            <a:pPr algn="l">
              <a:defRPr sz="6000"/>
            </a:pPr>
            <a:r>
              <a:t>Survey data - a subset of variables</a:t>
            </a:r>
          </a:p>
          <a:p>
            <a:pPr algn="l">
              <a:defRPr sz="6000"/>
            </a:pPr>
          </a:p>
          <a:p>
            <a:pPr algn="l">
              <a:defRPr sz="6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Table"/>
          <p:cNvGraphicFramePr/>
          <p:nvPr/>
        </p:nvGraphicFramePr>
        <p:xfrm>
          <a:off x="1560829" y="326390"/>
          <a:ext cx="22177694" cy="1335449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990068"/>
                <a:gridCol w="17174924"/>
              </a:tblGrid>
              <a:tr h="1350177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key_id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Added to provide a unique Id for each observation. (The InstanceID field does this as well but it is not as convenient to use)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819952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village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Village name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867021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interview_date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Date of interview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774788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no_membrs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members in the household?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years_liv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years have you been living in this village or neighboring village?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respondent_wall_type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What type of walls does their house have (from list)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rooms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rooms in the main house are used for sleeping?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memb_assoc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Are you a member of an irrigation association?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affect_conflicts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Have you been affected by conflicts with other irrigators in the area?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liv_count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Number of livestock owned.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70152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items_owned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Which of the following items are owned by the household? (list)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20123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no_meals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meals do people in your household normally eat in a day?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237306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months_lack_food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Indicate which months, In the last 12 months have you faced a situation when you did not have enough food to feed the household?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instanceID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Unique identifier for the form data submission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library(lubridate)…"/>
          <p:cNvSpPr txBox="1"/>
          <p:nvPr>
            <p:ph type="body" idx="13"/>
          </p:nvPr>
        </p:nvSpPr>
        <p:spPr>
          <a:xfrm>
            <a:off x="1167411" y="527050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 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 == "yes", TRUE, FALSE))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mtabulate(strsplit(safi$months_lack_food, ";"))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fternoon Practice…"/>
          <p:cNvSpPr txBox="1"/>
          <p:nvPr>
            <p:ph type="body" idx="13"/>
          </p:nvPr>
        </p:nvSpPr>
        <p:spPr>
          <a:xfrm>
            <a:off x="3071229" y="1504949"/>
            <a:ext cx="17898096" cy="133096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b="1" sz="10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b="1" sz="12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Afternoon Practice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1:30pm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Mudd Library 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Large Classroom 2210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solidFill>
                  <a:srgbClr val="716C6B"/>
                </a:solidFill>
                <a:latin typeface="+mn-lt"/>
                <a:ea typeface="+mn-ea"/>
                <a:cs typeface="+mn-cs"/>
                <a:sym typeface="Open Sans Condensed Bold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+mn-lt"/>
                <a:ea typeface="+mn-ea"/>
                <a:cs typeface="+mn-cs"/>
                <a:sym typeface="Open Sans Condensed 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apply(month_indicators, 2, sum)…"/>
          <p:cNvSpPr txBox="1"/>
          <p:nvPr>
            <p:ph type="body" idx="13"/>
          </p:nvPr>
        </p:nvSpPr>
        <p:spPr>
          <a:xfrm>
            <a:off x="1167411" y="1346199"/>
            <a:ext cx="22049177" cy="1102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hist(safi$no_membrs, breaks=1:20-.5, col="gray",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 plot(y=jitter(safi$months_lack_food_count), x=jitter(safi$no_membrs),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</a:t>
            </a:r>
            <a:r>
              <a:t>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</a:t>
            </a:r>
            <a:r>
              <a:t>factor(trimws(safi$respondent_wall_type))  safi$affect_conflicts</a:t>
            </a:r>
            <a:r>
              <a:t> &lt;- </a:t>
            </a:r>
            <a:r>
              <a:t>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 == "yes", TRUE, FALSE))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mtabulate(strsplit(safi$months_lack_food, ";"))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</a:t>
            </a:r>
            <a:r>
              <a:t>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Exercise 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A</a:t>
            </a:r>
          </a:p>
        </p:txBody>
      </p:sp>
      <p:sp>
        <p:nvSpPr>
          <p:cNvPr id="247" name="Run the code in exercises/exerciseA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 the code in exercises/exerciseA.R </a:t>
            </a:r>
          </a:p>
          <a:p>
            <a:pPr/>
            <a:r>
              <a:t>line by line</a:t>
            </a:r>
          </a:p>
          <a:p>
            <a:pPr/>
          </a:p>
          <a:p>
            <a:pPr/>
          </a:p>
          <a:p>
            <a:pPr/>
            <a:r>
              <a:t>Talk with those around you if you need help!</a:t>
            </a:r>
          </a:p>
        </p:txBody>
      </p:sp>
      <p:pic>
        <p:nvPicPr>
          <p:cNvPr id="248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15126" y="325028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0000" fill="hold"/>
                                        <p:tgtEl>
                                          <p:spTgt spid="2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48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251" name="Triangle"/>
          <p:cNvSpPr/>
          <p:nvPr>
            <p:ph type="body" idx="14"/>
          </p:nvPr>
        </p:nvSpPr>
        <p:spPr>
          <a:xfrm rot="13501725">
            <a:off x="1724221" y="5446248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2 + 2…"/>
          <p:cNvSpPr txBox="1"/>
          <p:nvPr>
            <p:ph type="body" idx="13"/>
          </p:nvPr>
        </p:nvSpPr>
        <p:spPr>
          <a:xfrm>
            <a:off x="1167411" y="3152818"/>
            <a:ext cx="22049177" cy="10160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+ 2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5 %% 2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3.452 * 6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2^4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(3 + 4)*6</a:t>
            </a:r>
          </a:p>
        </p:txBody>
      </p:sp>
      <p:sp>
        <p:nvSpPr>
          <p:cNvPr id="254" name="Arithmetic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Arithmetic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log(10)…"/>
          <p:cNvSpPr txBox="1"/>
          <p:nvPr>
            <p:ph type="body" idx="13"/>
          </p:nvPr>
        </p:nvSpPr>
        <p:spPr>
          <a:xfrm>
            <a:off x="1167411" y="3152818"/>
            <a:ext cx="22049177" cy="98806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log(10)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log(16, base=2)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sqrt(10)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exp(10)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sin(1)</a:t>
            </a:r>
          </a:p>
        </p:txBody>
      </p:sp>
      <p:sp>
        <p:nvSpPr>
          <p:cNvPr id="257" name="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log(exp(3))…"/>
          <p:cNvSpPr txBox="1"/>
          <p:nvPr>
            <p:ph type="body" idx="13"/>
          </p:nvPr>
        </p:nvSpPr>
        <p:spPr>
          <a:xfrm>
            <a:off x="1167411" y="3152818"/>
            <a:ext cx="22049177" cy="757555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8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lnSpc>
                <a:spcPct val="150000"/>
              </a:lnSpc>
              <a:defRPr sz="8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log(exp(3))</a:t>
            </a:r>
          </a:p>
          <a:p>
            <a:pPr>
              <a:lnSpc>
                <a:spcPct val="150000"/>
              </a:lnSpc>
              <a:defRPr sz="8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sin(asin(sin(pi/2)))</a:t>
            </a:r>
          </a:p>
        </p:txBody>
      </p:sp>
      <p:sp>
        <p:nvSpPr>
          <p:cNvPr id="262" name="Nesting 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Nesting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1 &lt; 2…"/>
          <p:cNvSpPr txBox="1"/>
          <p:nvPr>
            <p:ph type="body" idx="13"/>
          </p:nvPr>
        </p:nvSpPr>
        <p:spPr>
          <a:xfrm>
            <a:off x="1167411" y="3152818"/>
            <a:ext cx="22049177" cy="7112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8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&lt; 2</a:t>
            </a:r>
          </a:p>
          <a:p>
            <a:pPr>
              <a:lnSpc>
                <a:spcPct val="18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== FALSE</a:t>
            </a:r>
          </a:p>
          <a:p>
            <a:pPr>
              <a:lnSpc>
                <a:spcPct val="18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'a' != "Boy"</a:t>
            </a:r>
          </a:p>
        </p:txBody>
      </p:sp>
      <p:sp>
        <p:nvSpPr>
          <p:cNvPr id="265" name="Comparis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Comparisons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RUE &amp; FALSE…"/>
          <p:cNvSpPr txBox="1"/>
          <p:nvPr>
            <p:ph type="body" idx="13"/>
          </p:nvPr>
        </p:nvSpPr>
        <p:spPr>
          <a:xfrm>
            <a:off x="1167411" y="3152818"/>
            <a:ext cx="22049177" cy="10160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&amp; FALSE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!TRUE &amp; FALSE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| FALSE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(2 &gt; 1) &amp; (3 &gt; 2)</a:t>
            </a:r>
          </a:p>
        </p:txBody>
      </p:sp>
      <p:sp>
        <p:nvSpPr>
          <p:cNvPr id="270" name="Logical Opera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Logical Operators</a:t>
            </a:r>
          </a:p>
        </p:txBody>
      </p:sp>
      <p:sp>
        <p:nvSpPr>
          <p:cNvPr id="271" name="Dingbat Check"/>
          <p:cNvSpPr/>
          <p:nvPr/>
        </p:nvSpPr>
        <p:spPr>
          <a:xfrm>
            <a:off x="1729013" y="7795834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2" name="Dingbat Check"/>
          <p:cNvSpPr/>
          <p:nvPr/>
        </p:nvSpPr>
        <p:spPr>
          <a:xfrm>
            <a:off x="1729013" y="9901103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3" name="Dingbat X"/>
          <p:cNvSpPr/>
          <p:nvPr/>
        </p:nvSpPr>
        <p:spPr>
          <a:xfrm>
            <a:off x="1801669" y="3431660"/>
            <a:ext cx="1156231" cy="1366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4" name="Dingbat X"/>
          <p:cNvSpPr/>
          <p:nvPr/>
        </p:nvSpPr>
        <p:spPr>
          <a:xfrm>
            <a:off x="1801669" y="5614376"/>
            <a:ext cx="1156231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5" name="FALSE"/>
          <p:cNvSpPr txBox="1"/>
          <p:nvPr/>
        </p:nvSpPr>
        <p:spPr>
          <a:xfrm>
            <a:off x="3156230" y="3556000"/>
            <a:ext cx="2667417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FALSE</a:t>
            </a:r>
          </a:p>
        </p:txBody>
      </p:sp>
      <p:sp>
        <p:nvSpPr>
          <p:cNvPr id="276" name="FALSE"/>
          <p:cNvSpPr txBox="1"/>
          <p:nvPr/>
        </p:nvSpPr>
        <p:spPr>
          <a:xfrm>
            <a:off x="3156230" y="5588000"/>
            <a:ext cx="2667417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FALSE</a:t>
            </a:r>
          </a:p>
        </p:txBody>
      </p:sp>
      <p:sp>
        <p:nvSpPr>
          <p:cNvPr id="277" name="TRUE"/>
          <p:cNvSpPr txBox="1"/>
          <p:nvPr/>
        </p:nvSpPr>
        <p:spPr>
          <a:xfrm>
            <a:off x="3068642" y="7855438"/>
            <a:ext cx="2156793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TRUE</a:t>
            </a:r>
          </a:p>
        </p:txBody>
      </p:sp>
      <p:sp>
        <p:nvSpPr>
          <p:cNvPr id="278" name="TRUE"/>
          <p:cNvSpPr txBox="1"/>
          <p:nvPr/>
        </p:nvSpPr>
        <p:spPr>
          <a:xfrm>
            <a:off x="3068642" y="9960707"/>
            <a:ext cx="2156793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TRUE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7" grpId="6"/>
      <p:bldP build="whole" bldLvl="1" animBg="1" rev="0" advAuto="0" spid="272" grpId="7"/>
      <p:bldP build="whole" bldLvl="1" animBg="1" rev="0" advAuto="0" spid="273" grpId="1"/>
      <p:bldP build="whole" bldLvl="1" animBg="1" rev="0" advAuto="0" spid="275" grpId="2"/>
      <p:bldP build="whole" bldLvl="1" animBg="1" rev="0" advAuto="0" spid="276" grpId="4"/>
      <p:bldP build="whole" bldLvl="1" animBg="1" rev="0" advAuto="0" spid="274" grpId="3"/>
      <p:bldP build="whole" bldLvl="1" animBg="1" rev="0" advAuto="0" spid="278" grpId="8"/>
      <p:bldP build="whole" bldLvl="1" animBg="1" rev="0" advAuto="0" spid="271" grpId="5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x &lt;- 4…"/>
          <p:cNvSpPr txBox="1"/>
          <p:nvPr>
            <p:ph type="body" idx="13"/>
          </p:nvPr>
        </p:nvSpPr>
        <p:spPr>
          <a:xfrm>
            <a:off x="1167411" y="3985938"/>
            <a:ext cx="22049177" cy="9271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&lt;- 4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&lt;- 3 + 4 + 7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= 3</a:t>
            </a:r>
          </a:p>
        </p:txBody>
      </p:sp>
      <p:sp>
        <p:nvSpPr>
          <p:cNvPr id="283" name="Variabl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Variables</a:t>
            </a:r>
          </a:p>
        </p:txBody>
      </p:sp>
      <p:sp>
        <p:nvSpPr>
          <p:cNvPr id="284" name="Dingbat X"/>
          <p:cNvSpPr/>
          <p:nvPr/>
        </p:nvSpPr>
        <p:spPr>
          <a:xfrm>
            <a:off x="11012086" y="9456406"/>
            <a:ext cx="2865860" cy="3386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ign In Please…"/>
          <p:cNvSpPr txBox="1"/>
          <p:nvPr>
            <p:ph type="body" idx="13"/>
          </p:nvPr>
        </p:nvSpPr>
        <p:spPr>
          <a:xfrm>
            <a:off x="3071229" y="1504949"/>
            <a:ext cx="17898096" cy="10350501"/>
          </a:xfrm>
          <a:prstGeom prst="rect">
            <a:avLst/>
          </a:prstGeom>
        </p:spPr>
        <p:txBody>
          <a:bodyPr/>
          <a:lstStyle/>
          <a:p>
            <a:pPr algn="l">
              <a:spcBef>
                <a:spcPts val="6900"/>
              </a:spcBef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Sign In Please</a:t>
            </a:r>
          </a:p>
          <a:p>
            <a:pPr algn="l">
              <a:spcBef>
                <a:spcPts val="6900"/>
              </a:spcBef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Coffee, tea, etc.</a:t>
            </a:r>
          </a:p>
          <a:p>
            <a:pPr algn="l">
              <a:spcBef>
                <a:spcPts val="6900"/>
              </a:spcBef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Break about half way through</a:t>
            </a:r>
          </a:p>
          <a:p>
            <a:pPr algn="l">
              <a:spcBef>
                <a:spcPts val="6900"/>
              </a:spcBef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Help during exercises: ask neighbors, flag us down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Variable Na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 Names</a:t>
            </a:r>
          </a:p>
        </p:txBody>
      </p:sp>
      <p:sp>
        <p:nvSpPr>
          <p:cNvPr id="289" name="Start with a lett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</a:pPr>
            <a:r>
              <a:t>Start with a letter</a:t>
            </a:r>
          </a:p>
          <a:p>
            <a:pPr>
              <a:lnSpc>
                <a:spcPct val="140000"/>
              </a:lnSpc>
            </a:pPr>
            <a:r>
              <a:t>Contain letters, numbers, underscore, period</a:t>
            </a:r>
          </a:p>
          <a:p>
            <a:pPr>
              <a:lnSpc>
                <a:spcPct val="140000"/>
              </a:lnSpc>
            </a:pPr>
            <a:r>
              <a:t>Case sensitive</a:t>
            </a:r>
          </a:p>
          <a:p>
            <a:pPr>
              <a:lnSpc>
                <a:spcPct val="140000"/>
              </a:lnSpc>
            </a:pPr>
            <a:r>
              <a:t>Different conventions used (be consistent):</a:t>
            </a:r>
          </a:p>
          <a:p>
            <a:pPr lvl="1">
              <a:lnSpc>
                <a:spcPct val="140000"/>
              </a:lnSpc>
              <a:buSzPct val="75000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underscores_between_words </a:t>
            </a:r>
          </a:p>
          <a:p>
            <a:pPr lvl="1">
              <a:lnSpc>
                <a:spcPct val="140000"/>
              </a:lnSpc>
              <a:buSzPct val="75000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periods.between.words</a:t>
            </a:r>
          </a:p>
          <a:p>
            <a:pPr lvl="1">
              <a:lnSpc>
                <a:spcPct val="140000"/>
              </a:lnSpc>
              <a:buSzPct val="75000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camelCaseToSeparateWords</a:t>
            </a:r>
          </a:p>
        </p:txBody>
      </p:sp>
      <p:sp>
        <p:nvSpPr>
          <p:cNvPr id="290" name="Arrow"/>
          <p:cNvSpPr/>
          <p:nvPr/>
        </p:nvSpPr>
        <p:spPr>
          <a:xfrm flipH="1">
            <a:off x="15138235" y="7908287"/>
            <a:ext cx="1813523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1" name="use this"/>
          <p:cNvSpPr txBox="1"/>
          <p:nvPr/>
        </p:nvSpPr>
        <p:spPr>
          <a:xfrm>
            <a:off x="17333903" y="8060687"/>
            <a:ext cx="251384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 this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0" grpId="1"/>
      <p:bldP build="whole" bldLvl="1" animBg="1" rev="0" advAuto="0" spid="291" grpId="2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Data Ty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Types</a:t>
            </a:r>
          </a:p>
        </p:txBody>
      </p:sp>
      <p:sp>
        <p:nvSpPr>
          <p:cNvPr id="296" name="logical: TRUE or FALSE…"/>
          <p:cNvSpPr txBox="1"/>
          <p:nvPr>
            <p:ph type="body" idx="1"/>
          </p:nvPr>
        </p:nvSpPr>
        <p:spPr>
          <a:xfrm>
            <a:off x="1689100" y="3149600"/>
            <a:ext cx="21712770" cy="9296400"/>
          </a:xfrm>
          <a:prstGeom prst="rect">
            <a:avLst/>
          </a:prstGeom>
        </p:spPr>
        <p:txBody>
          <a:bodyPr/>
          <a:lstStyle/>
          <a:p>
            <a:pPr marL="635000" indent="-635000">
              <a:lnSpc>
                <a:spcPct val="120000"/>
              </a:lnSpc>
              <a:defRPr sz="7200"/>
            </a:pPr>
            <a:r>
              <a:t>logical: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TRUE</a:t>
            </a:r>
            <a:r>
              <a:t> 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FALSE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integer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numeric aka double: real, decimal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complex: example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2+5i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character: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"text data"</a:t>
            </a:r>
            <a:r>
              <a:t> - single or double quotes</a:t>
            </a:r>
          </a:p>
          <a:p>
            <a:pPr lvl="1">
              <a:lnSpc>
                <a:spcPct val="120000"/>
              </a:lnSpc>
              <a:defRPr sz="7200"/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paste()</a:t>
            </a:r>
            <a:r>
              <a:t> to concatenate (join)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typeof()</a:t>
            </a:r>
            <a:r>
              <a:t> to check type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x &lt;- 1:5…"/>
          <p:cNvSpPr txBox="1"/>
          <p:nvPr>
            <p:ph type="body" idx="13"/>
          </p:nvPr>
        </p:nvSpPr>
        <p:spPr>
          <a:xfrm>
            <a:off x="1167411" y="3152818"/>
            <a:ext cx="22049177" cy="607568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&lt;- 1:5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c(1, 2, 3, 4, 5)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c("apple", "banana")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c(TRUE, FALSE, TRUE)</a:t>
            </a:r>
          </a:p>
        </p:txBody>
      </p:sp>
      <p:sp>
        <p:nvSpPr>
          <p:cNvPr id="301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  <p:sp>
        <p:nvSpPr>
          <p:cNvPr id="306" name="Only have one type of data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Only have one type of data!</a:t>
            </a:r>
          </a:p>
          <a:p>
            <a:pPr>
              <a:lnSpc>
                <a:spcPct val="150000"/>
              </a:lnSpc>
            </a:pPr>
            <a:r>
              <a:t>One dimensional (can't be nested)</a:t>
            </a:r>
          </a:p>
          <a:p>
            <a:pPr>
              <a:lnSpc>
                <a:spcPct val="150000"/>
              </a:lnSpc>
            </a:pPr>
            <a:r>
              <a:t>All data will be converted to lowest type on list:</a:t>
            </a:r>
          </a:p>
          <a:p>
            <a:pPr lvl="2">
              <a:lnSpc>
                <a:spcPct val="120000"/>
              </a:lnSpc>
            </a:pPr>
            <a:r>
              <a:t>logical</a:t>
            </a:r>
          </a:p>
          <a:p>
            <a:pPr lvl="2">
              <a:lnSpc>
                <a:spcPct val="120000"/>
              </a:lnSpc>
            </a:pPr>
            <a:r>
              <a:t>integer</a:t>
            </a:r>
          </a:p>
          <a:p>
            <a:pPr lvl="2">
              <a:lnSpc>
                <a:spcPct val="120000"/>
              </a:lnSpc>
            </a:pPr>
            <a:r>
              <a:t>numerical</a:t>
            </a:r>
          </a:p>
          <a:p>
            <a:pPr lvl="2">
              <a:lnSpc>
                <a:spcPct val="120000"/>
              </a:lnSpc>
            </a:pPr>
            <a:r>
              <a:t>complex</a:t>
            </a:r>
          </a:p>
          <a:p>
            <a:pPr lvl="2">
              <a:lnSpc>
                <a:spcPct val="120000"/>
              </a:lnSpc>
            </a:pPr>
            <a:r>
              <a:t>character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x &lt;- c(TRUE, 2, 3.4)…"/>
          <p:cNvSpPr txBox="1"/>
          <p:nvPr>
            <p:ph type="body" idx="13"/>
          </p:nvPr>
        </p:nvSpPr>
        <p:spPr>
          <a:xfrm>
            <a:off x="1167411" y="3152818"/>
            <a:ext cx="22049177" cy="766064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c(TRUE, 2, 3.4)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1.0 2.0 3.4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c(4, "alpha", TRUE)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"4" "alpha" "TRUE"</a:t>
            </a:r>
          </a:p>
        </p:txBody>
      </p:sp>
      <p:sp>
        <p:nvSpPr>
          <p:cNvPr id="309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8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x &lt;- 1:5…"/>
          <p:cNvSpPr txBox="1"/>
          <p:nvPr>
            <p:ph type="body" idx="13"/>
          </p:nvPr>
        </p:nvSpPr>
        <p:spPr>
          <a:xfrm>
            <a:off x="1167411" y="3152818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&lt;- 1:5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x+1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x*x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1 4 9 16 25</a:t>
            </a:r>
          </a:p>
        </p:txBody>
      </p:sp>
      <p:sp>
        <p:nvSpPr>
          <p:cNvPr id="312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1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x &lt;- 2:6…"/>
          <p:cNvSpPr txBox="1"/>
          <p:nvPr>
            <p:ph type="body" idx="13"/>
          </p:nvPr>
        </p:nvSpPr>
        <p:spPr>
          <a:xfrm>
            <a:off x="1167411" y="3152818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&lt;- 2:6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c(x, 10, 11)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2 3 4 5 6 10 11</a:t>
            </a:r>
          </a:p>
        </p:txBody>
      </p:sp>
      <p:sp>
        <p:nvSpPr>
          <p:cNvPr id="315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4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x &lt;- 2:6…"/>
          <p:cNvSpPr txBox="1"/>
          <p:nvPr>
            <p:ph type="body" idx="13"/>
          </p:nvPr>
        </p:nvSpPr>
        <p:spPr>
          <a:xfrm>
            <a:off x="1167411" y="3152818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&lt;- 2:6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c(x, x)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2 3 4 5 6 2 3 4 5 6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x&lt;- c(x, c(7, 8), 9)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2 3 4 5 6 7 8 9</a:t>
            </a:r>
          </a:p>
        </p:txBody>
      </p:sp>
      <p:sp>
        <p:nvSpPr>
          <p:cNvPr id="318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7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x &lt;- 1:5…"/>
          <p:cNvSpPr txBox="1"/>
          <p:nvPr>
            <p:ph type="body" idx="13"/>
          </p:nvPr>
        </p:nvSpPr>
        <p:spPr>
          <a:xfrm>
            <a:off x="1167411" y="3152818"/>
            <a:ext cx="22049177" cy="875284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&lt;- 1:5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log(x)</a:t>
            </a:r>
          </a:p>
          <a:p>
            <a:pPr algn="l" defTabSz="457200">
              <a:lnSpc>
                <a:spcPts val="10000"/>
              </a:lnSpc>
              <a:def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0.00000 0.69314 1.09861 1.38629 1.60943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mean(x)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</a:t>
            </a:r>
          </a:p>
        </p:txBody>
      </p:sp>
      <p:sp>
        <p:nvSpPr>
          <p:cNvPr id="321" name="Vectors and 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 and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0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&gt; x &lt;- c(10, 13, 9)…"/>
          <p:cNvSpPr txBox="1"/>
          <p:nvPr>
            <p:ph type="body" idx="13"/>
          </p:nvPr>
        </p:nvSpPr>
        <p:spPr>
          <a:xfrm>
            <a:off x="1167411" y="3152818"/>
            <a:ext cx="22049177" cy="65024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 &lt;- c(10, 13, 9)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10 13  9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names(x) &lt;- c("Ohio", "Illinois", "Indiana")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Ohio Illinois  Indiana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10       13        9 </a:t>
            </a:r>
          </a:p>
        </p:txBody>
      </p:sp>
      <p:sp>
        <p:nvSpPr>
          <p:cNvPr id="326" name="Named 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Named 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Introdu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Introductions</a:t>
            </a:r>
          </a:p>
        </p:txBody>
      </p:sp>
      <p:sp>
        <p:nvSpPr>
          <p:cNvPr id="124" name="Say hello to your neighbor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Say hello to your neighbors</a:t>
            </a:r>
          </a:p>
        </p:txBody>
      </p:sp>
      <p:pic>
        <p:nvPicPr>
          <p:cNvPr id="125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919682" y="1156289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0000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5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read.csv(</a:t>
            </a:r>
            <a:r>
              <a:t>"data/SAFI_clean.csv"</a:t>
            </a:r>
            <a:r>
              <a:t>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</a:t>
            </a:r>
            <a:r>
              <a:t>c("", "NULL", "NA")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</a:t>
            </a:r>
            <a:r>
              <a:t>FALSE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</a:t>
            </a:r>
            <a:r>
              <a:t>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</a:t>
            </a:r>
            <a:r>
              <a:t>factor(trimws(safi$respondent_wall_type))  safi$affect_conflicts</a:t>
            </a:r>
            <a:r>
              <a:t> &lt;- </a:t>
            </a:r>
            <a:r>
              <a:t>factor(safi$affect_conflicts, ordered=</a:t>
            </a:r>
            <a:r>
              <a:t>TRUE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</a:t>
            </a:r>
            <a:r>
              <a:t>c("never","once","more_once","frequently")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mtabulate(strsplit(safi$months_lack_food, </a:t>
            </a:r>
            <a:r>
              <a:t>";"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</a:t>
            </a:r>
            <a:r>
              <a:t>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Exercise 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B</a:t>
            </a:r>
          </a:p>
        </p:txBody>
      </p:sp>
      <p:sp>
        <p:nvSpPr>
          <p:cNvPr id="333" name="Open exercises/exerciseB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exercises/exerciseB.R</a:t>
            </a:r>
          </a:p>
          <a:p>
            <a:pPr/>
          </a:p>
          <a:p>
            <a:pPr/>
            <a:r>
              <a:t>Use the cheat sheet and reference card to help you with the exercises.</a:t>
            </a:r>
          </a:p>
          <a:p>
            <a:pPr/>
          </a:p>
          <a:p>
            <a:pPr/>
            <a:r>
              <a:t>Work with those around you 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🙂</a:t>
            </a:r>
          </a:p>
        </p:txBody>
      </p:sp>
      <p:pic>
        <p:nvPicPr>
          <p:cNvPr id="334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36814" y="480678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34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&gt; set.seed(1234)…"/>
          <p:cNvSpPr txBox="1"/>
          <p:nvPr>
            <p:ph type="body" idx="13"/>
          </p:nvPr>
        </p:nvSpPr>
        <p:spPr>
          <a:xfrm>
            <a:off x="1167411" y="520700"/>
            <a:ext cx="22714679" cy="12674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set.seed(1234)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x1 &lt;- rnorm(5)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-1.2070657  0.2774292  1.0844412 -2.3456977  0.4291247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x1 &lt;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TRUE FALSE FALSE  TRUE FALSE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x2 &lt;- rnorm(5, mean=0.5)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x2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1.00605589 -0.07473996 -0.04663186 -0.06445200 -0.39003783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max(x1) &gt; max(x2)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TRUE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mean(x1) &gt; mean(x2)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FALSE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Index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</a:t>
            </a:r>
          </a:p>
        </p:txBody>
      </p:sp>
      <p:sp>
        <p:nvSpPr>
          <p:cNvPr id="339" name="All R indices start with 1 (not 0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8000"/>
            </a:pPr>
            <a:r>
              <a:t>All R indices start with 1 (not 0)</a:t>
            </a:r>
          </a:p>
          <a:p>
            <a:pPr>
              <a:lnSpc>
                <a:spcPct val="150000"/>
              </a:lnSpc>
              <a:defRPr sz="8000"/>
            </a:pPr>
            <a:r>
              <a:t>Select with</a:t>
            </a:r>
          </a:p>
          <a:p>
            <a:pPr lvl="1">
              <a:lnSpc>
                <a:spcPct val="130000"/>
              </a:lnSpc>
              <a:defRPr sz="8000"/>
            </a:pPr>
            <a:r>
              <a:t>Numbers: index positions</a:t>
            </a:r>
          </a:p>
          <a:p>
            <a:pPr lvl="1">
              <a:lnSpc>
                <a:spcPct val="130000"/>
              </a:lnSpc>
              <a:defRPr sz="8000"/>
            </a:pPr>
            <a:r>
              <a:t>Boolean: same length of TRUE/FALSE</a:t>
            </a:r>
          </a:p>
          <a:p>
            <a:pPr lvl="1">
              <a:lnSpc>
                <a:spcPct val="130000"/>
              </a:lnSpc>
              <a:defRPr sz="8000"/>
            </a:pPr>
            <a:r>
              <a:t>Names: for objects with named elements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Indexing 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 Vectors</a:t>
            </a:r>
          </a:p>
        </p:txBody>
      </p:sp>
      <p:sp>
        <p:nvSpPr>
          <p:cNvPr id="342" name="x &lt;- c(&quot;a&quot;, &quot;b&quot;, &quot;c&quot;, &quot;d&quot;, &quot;e&quot;)"/>
          <p:cNvSpPr txBox="1"/>
          <p:nvPr>
            <p:ph type="body" sz="quarter" idx="1"/>
          </p:nvPr>
        </p:nvSpPr>
        <p:spPr>
          <a:xfrm>
            <a:off x="1689100" y="3149599"/>
            <a:ext cx="21005801" cy="180669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 sz="8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x &lt;- c("a", "b", "c", "d", "e")</a:t>
            </a:r>
          </a:p>
        </p:txBody>
      </p:sp>
      <p:graphicFrame>
        <p:nvGraphicFramePr>
          <p:cNvPr id="343" name="Table"/>
          <p:cNvGraphicFramePr/>
          <p:nvPr/>
        </p:nvGraphicFramePr>
        <p:xfrm>
          <a:off x="3199423" y="5095016"/>
          <a:ext cx="17997854" cy="833842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101281"/>
                <a:gridCol w="10883872"/>
              </a:tblGrid>
              <a:tr h="138762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38762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x[1:3]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 "b" "c"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38762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x[c(1,2,3)]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 "b" "c"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38762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x[-1]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"b" "c" "d" "e"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38762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x[c(5,1)]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"e" 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38762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x[x &lt; 'c']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 "b"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3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Indexing 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 Vectors</a:t>
            </a:r>
          </a:p>
        </p:txBody>
      </p:sp>
      <p:sp>
        <p:nvSpPr>
          <p:cNvPr id="346" name="x &lt;- c(&quot;a&quot;, &quot;b&quot;, &quot;c&quot;)…"/>
          <p:cNvSpPr txBox="1"/>
          <p:nvPr>
            <p:ph type="body" sz="half" idx="1"/>
          </p:nvPr>
        </p:nvSpPr>
        <p:spPr>
          <a:xfrm>
            <a:off x="545309" y="3075227"/>
            <a:ext cx="23293382" cy="2886397"/>
          </a:xfrm>
          <a:prstGeom prst="rect">
            <a:avLst/>
          </a:prstGeom>
        </p:spPr>
        <p:txBody>
          <a:bodyPr/>
          <a:lstStyle/>
          <a:p>
            <a:pPr marL="0" indent="0" algn="ctr" defTabSz="800735">
              <a:buSzTx/>
              <a:buNone/>
              <a:defRPr b="1" sz="7760">
                <a:latin typeface="Courier"/>
                <a:ea typeface="Courier"/>
                <a:cs typeface="Courier"/>
                <a:sym typeface="Courier"/>
              </a:defRPr>
            </a:pPr>
            <a:r>
              <a:t>x &lt;- c("a", "b", "c")</a:t>
            </a:r>
          </a:p>
          <a:p>
            <a:pPr marL="0" indent="0" algn="ctr" defTabSz="800735">
              <a:buSzTx/>
              <a:buNone/>
              <a:defRPr b="1" sz="7760">
                <a:latin typeface="Courier"/>
                <a:ea typeface="Courier"/>
                <a:cs typeface="Courier"/>
                <a:sym typeface="Courier"/>
              </a:defRPr>
            </a:pPr>
            <a:r>
              <a:t>names(x) &lt;- c("first","second","third")</a:t>
            </a:r>
          </a:p>
        </p:txBody>
      </p:sp>
      <p:graphicFrame>
        <p:nvGraphicFramePr>
          <p:cNvPr id="347" name="Table"/>
          <p:cNvGraphicFramePr/>
          <p:nvPr/>
        </p:nvGraphicFramePr>
        <p:xfrm>
          <a:off x="2017487" y="6835893"/>
          <a:ext cx="20361726" cy="527983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560513"/>
                <a:gridCol w="8788512"/>
              </a:tblGrid>
              <a:tr h="2633567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x["first"]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first 
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2633567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x[c("third", "first")]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third first 
  "c"   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7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Finding Values in 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Finding Values in Vectors</a:t>
            </a:r>
          </a:p>
        </p:txBody>
      </p:sp>
      <p:sp>
        <p:nvSpPr>
          <p:cNvPr id="350" name="x &lt;- c(&quot;a&quot;, &quot;b&quot;, &quot;c&quot;, &quot;d&quot;, &quot;e&quot;)"/>
          <p:cNvSpPr txBox="1"/>
          <p:nvPr>
            <p:ph type="body" sz="quarter" idx="1"/>
          </p:nvPr>
        </p:nvSpPr>
        <p:spPr>
          <a:xfrm>
            <a:off x="1689100" y="3149600"/>
            <a:ext cx="21005800" cy="180669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 sz="8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x &lt;- c("a", "b", "c", "d", "e")</a:t>
            </a:r>
          </a:p>
        </p:txBody>
      </p:sp>
      <p:graphicFrame>
        <p:nvGraphicFramePr>
          <p:cNvPr id="351" name="Table"/>
          <p:cNvGraphicFramePr/>
          <p:nvPr/>
        </p:nvGraphicFramePr>
        <p:xfrm>
          <a:off x="1326661" y="6255601"/>
          <a:ext cx="21743378" cy="66844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756244"/>
                <a:gridCol w="9974433"/>
              </a:tblGrid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'b' %in% 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match(c('b','d','k'), x)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  4 NA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which(x == 'b')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length(x)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1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Exercise B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B2</a:t>
            </a:r>
          </a:p>
        </p:txBody>
      </p:sp>
      <p:sp>
        <p:nvSpPr>
          <p:cNvPr id="354" name="Open exercises/exerciseB2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exercises/exerciseB2.R</a:t>
            </a:r>
          </a:p>
          <a:p>
            <a:pPr/>
          </a:p>
          <a:p>
            <a:pPr/>
            <a:r>
              <a:t>Use the cheat sheet and reference card to help you with the exercises.</a:t>
            </a:r>
          </a:p>
          <a:p>
            <a:pPr/>
          </a:p>
          <a:p>
            <a:pPr/>
            <a:r>
              <a:t>Work with those around you 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🙂</a:t>
            </a:r>
          </a:p>
        </p:txBody>
      </p:sp>
      <p:pic>
        <p:nvPicPr>
          <p:cNvPr id="355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36815" y="480678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55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Missin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  <p:sp>
        <p:nvSpPr>
          <p:cNvPr id="358" name="N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10000">
                <a:latin typeface="Courier"/>
                <a:ea typeface="Courier"/>
                <a:cs typeface="Courier"/>
                <a:sym typeface="Courier"/>
              </a:defRPr>
            </a:pPr>
            <a:r>
              <a:t>NA</a:t>
            </a:r>
          </a:p>
          <a:p>
            <a:pPr marL="0" indent="0" algn="ctr">
              <a:buSzTx/>
              <a:buNone/>
              <a:defRPr sz="10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>
              <a:buSzTx/>
              <a:buNone/>
              <a:defRPr sz="7200"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marL="0" indent="0">
              <a:buSzTx/>
              <a:buNone/>
              <a:defRPr sz="7200">
                <a:latin typeface="Courier"/>
                <a:ea typeface="Courier"/>
                <a:cs typeface="Courier"/>
                <a:sym typeface="Courier"/>
              </a:defRPr>
            </a:pPr>
            <a:r>
              <a:t>is.na(counts)</a:t>
            </a:r>
          </a:p>
          <a:p>
            <a:pPr marL="0" indent="0">
              <a:buSzTx/>
              <a:buNone/>
              <a:defRPr sz="72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>
              <a:buSzTx/>
              <a:buNone/>
              <a:defRPr sz="7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FALSE  FALSE  TRUE  FALSE  TRUE  FALSE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ounts &lt;- c(1, 2, NA, 5, NA, 3)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which(is.na(counts))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3  5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sum(is.na(counts))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</a:t>
            </a:r>
          </a:p>
        </p:txBody>
      </p:sp>
      <p:sp>
        <p:nvSpPr>
          <p:cNvPr id="361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128" name="Triangle"/>
          <p:cNvSpPr/>
          <p:nvPr>
            <p:ph type="body" idx="14"/>
          </p:nvPr>
        </p:nvSpPr>
        <p:spPr>
          <a:xfrm rot="13501725">
            <a:off x="1803219" y="1733350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ounts &lt;- c(1, 2, NA, 5, NA, 3)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mean(counts)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mean(counts, na.rm=TRUE)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2.75</a:t>
            </a:r>
          </a:p>
        </p:txBody>
      </p:sp>
      <p:sp>
        <p:nvSpPr>
          <p:cNvPr id="364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animals &lt;- c(&quot;cow&quot;, &quot;pig&quot;, &quot;pig&quot;,…"/>
          <p:cNvSpPr txBox="1"/>
          <p:nvPr>
            <p:ph type="body" idx="13"/>
          </p:nvPr>
        </p:nvSpPr>
        <p:spPr>
          <a:xfrm>
            <a:off x="1167411" y="3152818"/>
            <a:ext cx="22049177" cy="98552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 &lt;- c("cow", "pig", "pig", </a:t>
            </a:r>
          </a:p>
          <a:p>
            <a:pPr lvl="8"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NA, "cow", NA, "cow")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table(animals)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cow pig 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3   2 </a:t>
            </a:r>
          </a:p>
        </p:txBody>
      </p:sp>
      <p:sp>
        <p:nvSpPr>
          <p:cNvPr id="367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animals &lt;- c(&quot;cow&quot;, &quot;pig&quot;, &quot;pig&quot;,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 &lt;- c("cow", "pig", "pig", </a:t>
            </a:r>
          </a:p>
          <a:p>
            <a:pPr lvl="8"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NA, "cow", NA, "cow")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table(animals, useNA="ifany")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cow  pig &lt;NA&gt; 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3    2    2 </a:t>
            </a:r>
          </a:p>
        </p:txBody>
      </p:sp>
      <p:sp>
        <p:nvSpPr>
          <p:cNvPr id="370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Other Special Val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Special Values</a:t>
            </a:r>
          </a:p>
        </p:txBody>
      </p:sp>
      <p:sp>
        <p:nvSpPr>
          <p:cNvPr id="373" name="NULL - undefined, can't be put into a vect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70000"/>
              </a:lnSpc>
              <a:defRPr sz="8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NULL</a:t>
            </a:r>
            <a:r>
              <a:t> - undefined, can't be put into a vector</a:t>
            </a:r>
          </a:p>
          <a:p>
            <a:pPr>
              <a:lnSpc>
                <a:spcPct val="170000"/>
              </a:lnSpc>
              <a:defRPr sz="8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NaN</a:t>
            </a:r>
            <a:r>
              <a:t> - not a number (0/0)</a:t>
            </a:r>
          </a:p>
          <a:p>
            <a:pPr>
              <a:lnSpc>
                <a:spcPct val="170000"/>
              </a:lnSpc>
              <a:defRPr sz="8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Inf</a:t>
            </a:r>
            <a:r>
              <a:t> - infinity (1/0), can be negative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Exercise 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C</a:t>
            </a:r>
          </a:p>
        </p:txBody>
      </p:sp>
      <p:sp>
        <p:nvSpPr>
          <p:cNvPr id="376" name="Open exercises/exerciseC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18184">
              <a:defRPr sz="6264"/>
            </a:pPr>
            <a:r>
              <a:t>Open exercises/exerciseC.R</a:t>
            </a:r>
          </a:p>
          <a:p>
            <a:pPr defTabSz="718184">
              <a:defRPr sz="6264"/>
            </a:pPr>
          </a:p>
          <a:p>
            <a:pPr defTabSz="718184">
              <a:defRPr sz="4350">
                <a:latin typeface="Courier"/>
                <a:ea typeface="Courier"/>
                <a:cs typeface="Courier"/>
                <a:sym typeface="Courier"/>
              </a:defRPr>
            </a:pPr>
            <a:r>
              <a:t>animals &lt;- sample(c("pig", "cow", "horse", "duck", NA), </a:t>
            </a:r>
          </a:p>
          <a:p>
            <a:pPr defTabSz="718184">
              <a:defRPr sz="4350">
                <a:latin typeface="Courier"/>
                <a:ea typeface="Courier"/>
                <a:cs typeface="Courier"/>
                <a:sym typeface="Courier"/>
              </a:defRPr>
            </a:pPr>
            <a:r>
              <a:t>30, replace=TRUE)</a:t>
            </a:r>
          </a:p>
          <a:p>
            <a:pPr defTabSz="718184">
              <a:defRPr sz="6264"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718184">
              <a:lnSpc>
                <a:spcPct val="120000"/>
              </a:lnSpc>
              <a:defRPr sz="6264"/>
            </a:pPr>
            <a:r>
              <a:t>Print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animals</a:t>
            </a:r>
            <a:r>
              <a:t>, get the length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Make a table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How many missing elements?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How many elements are not missing?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Drop the missing values</a:t>
            </a:r>
          </a:p>
        </p:txBody>
      </p:sp>
      <p:pic>
        <p:nvPicPr>
          <p:cNvPr id="37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31306" y="427924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0000" fill="hold"/>
                                        <p:tgtEl>
                                          <p:spTgt spid="3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77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Fa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Factors </a:t>
            </a:r>
          </a:p>
        </p:txBody>
      </p:sp>
      <p:sp>
        <p:nvSpPr>
          <p:cNvPr id="380" name="Categorical data…"/>
          <p:cNvSpPr txBox="1"/>
          <p:nvPr>
            <p:ph type="body" idx="1"/>
          </p:nvPr>
        </p:nvSpPr>
        <p:spPr>
          <a:xfrm>
            <a:off x="1689100" y="3149599"/>
            <a:ext cx="21005800" cy="996427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600"/>
              </a:spcBef>
              <a:defRPr sz="8000"/>
            </a:pPr>
            <a:r>
              <a:t>Categorical data</a:t>
            </a:r>
          </a:p>
          <a:p>
            <a:pPr>
              <a:spcBef>
                <a:spcPts val="2600"/>
              </a:spcBef>
              <a:defRPr sz="8000"/>
            </a:pPr>
            <a:r>
              <a:t>Values restricted to a specified set (called levels)</a:t>
            </a:r>
          </a:p>
          <a:p>
            <a:pPr>
              <a:spcBef>
                <a:spcPts val="2600"/>
              </a:spcBef>
              <a:defRPr sz="8000"/>
            </a:pPr>
            <a:r>
              <a:t>Can be ordered</a:t>
            </a:r>
          </a:p>
          <a:p>
            <a:pPr>
              <a:spcBef>
                <a:spcPts val="2600"/>
              </a:spcBef>
              <a:defRPr sz="8000"/>
            </a:pPr>
            <a:r>
              <a:t>Stored as integers</a:t>
            </a:r>
          </a:p>
          <a:p>
            <a:pPr>
              <a:spcBef>
                <a:spcPts val="2600"/>
              </a:spcBef>
              <a:defRPr sz="8000"/>
            </a:pPr>
            <a:r>
              <a:t>Generated automatically from text data by some R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Factors 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Factors Demo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Exercise 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D</a:t>
            </a:r>
          </a:p>
        </p:txBody>
      </p:sp>
      <p:sp>
        <p:nvSpPr>
          <p:cNvPr id="385" name="Open exercises/exerciseD.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exercises/exerciseD.R</a:t>
            </a:r>
          </a:p>
          <a:p>
            <a:pPr/>
          </a:p>
        </p:txBody>
      </p:sp>
      <p:pic>
        <p:nvPicPr>
          <p:cNvPr id="38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378553" y="401548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0000" fill="hold"/>
                                        <p:tgtEl>
                                          <p:spTgt spid="3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86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read.csv(</a:t>
            </a:r>
            <a:r>
              <a:t>"data/SAFI_clean.csv"</a:t>
            </a:r>
            <a:r>
              <a:t>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</a:t>
            </a:r>
            <a:r>
              <a:t>c("", "NULL", "NA")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</a:t>
            </a:r>
            <a:r>
              <a:t>FALSE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factor</a:t>
            </a:r>
            <a:r>
              <a:t>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factor</a:t>
            </a:r>
            <a:r>
              <a:t>(trimws(safi$respondent_wall_type))  safi$affect_conflicts</a:t>
            </a:r>
            <a:r>
              <a:t> &lt;- factor(</a:t>
            </a:r>
            <a:r>
              <a:t>safi$affect_conflicts, </a:t>
            </a:r>
            <a:r>
              <a:t>ordered=TRUE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</a:t>
            </a:r>
            <a:r>
              <a:t>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</a:t>
            </a:r>
            <a:r>
              <a:t>is.na(</a:t>
            </a:r>
            <a:r>
              <a:t>safi$memb_assoc), </a:t>
            </a:r>
            <a:r>
              <a:t>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mtabulate(strsplit(safi$months_lack_food, </a:t>
            </a:r>
            <a:r>
              <a:t>";"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</a:t>
            </a:r>
            <a:r>
              <a:t>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R Hel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Help</a:t>
            </a:r>
          </a:p>
        </p:txBody>
      </p:sp>
      <p:sp>
        <p:nvSpPr>
          <p:cNvPr id="393" name="Think documentation, not &quot;help&quo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0550" indent="-590550" defTabSz="767715">
              <a:lnSpc>
                <a:spcPct val="120000"/>
              </a:lnSpc>
              <a:defRPr sz="7440"/>
            </a:pPr>
            <a:r>
              <a:t>Think documentation, not "help"</a:t>
            </a:r>
          </a:p>
          <a:p>
            <a:pPr marL="590550" indent="-590550" defTabSz="767715">
              <a:lnSpc>
                <a:spcPct val="120000"/>
              </a:lnSpc>
              <a:defRPr sz="7440"/>
            </a:pPr>
            <a:r>
              <a:t>Generally need to know the name of the function</a:t>
            </a:r>
          </a:p>
          <a:p>
            <a:pPr marL="590550" indent="-590550" defTabSz="767715">
              <a:lnSpc>
                <a:spcPct val="120000"/>
              </a:lnSpc>
              <a:defRPr sz="7440"/>
            </a:pPr>
          </a:p>
          <a:p>
            <a:pPr marL="590550" indent="-590550" defTabSz="767715">
              <a:lnSpc>
                <a:spcPct val="120000"/>
              </a:lnSpc>
              <a:defRPr sz="7440"/>
            </a:pPr>
            <a:r>
              <a:t>Other resources</a:t>
            </a:r>
          </a:p>
          <a:p>
            <a:pPr lvl="1" marL="1181100" indent="-590550" defTabSz="767715">
              <a:lnSpc>
                <a:spcPct val="120000"/>
              </a:lnSpc>
              <a:defRPr sz="7440"/>
            </a:pPr>
            <a:r>
              <a:t>Stackoverflow https://stackoverflow.com/</a:t>
            </a:r>
          </a:p>
          <a:p>
            <a:pPr lvl="1" marL="1181100" indent="-590550" defTabSz="767715">
              <a:lnSpc>
                <a:spcPct val="120000"/>
              </a:lnSpc>
              <a:defRPr sz="7440"/>
            </a:pPr>
            <a:r>
              <a:t>Google searches </a:t>
            </a:r>
          </a:p>
          <a:p>
            <a:pPr lvl="1" marL="1181100" indent="-590550" defTabSz="767715">
              <a:lnSpc>
                <a:spcPct val="120000"/>
              </a:lnSpc>
              <a:defRPr sz="7440"/>
            </a:pPr>
            <a:r>
              <a:t>R Seek: </a:t>
            </a:r>
            <a:r>
              <a:rPr u="sng">
                <a:hlinkClick r:id="rId2" invalidUrl="" action="" tgtFrame="" tooltip="" history="1" highlightClick="0" endSnd="0"/>
              </a:rPr>
              <a:t>https://rseek.org/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What is         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         ?</a:t>
            </a:r>
          </a:p>
        </p:txBody>
      </p:sp>
      <p:sp>
        <p:nvSpPr>
          <p:cNvPr id="131" name="free…"/>
          <p:cNvSpPr txBox="1"/>
          <p:nvPr>
            <p:ph type="body" idx="13"/>
          </p:nvPr>
        </p:nvSpPr>
        <p:spPr>
          <a:xfrm>
            <a:off x="1167411" y="2911312"/>
            <a:ext cx="22049177" cy="113487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9500"/>
            </a:pPr>
          </a:p>
          <a:p>
            <a:pPr>
              <a:lnSpc>
                <a:spcPct val="120000"/>
              </a:lnSpc>
              <a:defRPr sz="9500"/>
            </a:pPr>
            <a:r>
              <a:t>free</a:t>
            </a:r>
          </a:p>
          <a:p>
            <a:pPr>
              <a:lnSpc>
                <a:spcPct val="120000"/>
              </a:lnSpc>
              <a:defRPr sz="9500"/>
            </a:pPr>
            <a:r>
              <a:t>software environment</a:t>
            </a:r>
          </a:p>
          <a:p>
            <a:pPr>
              <a:lnSpc>
                <a:spcPct val="120000"/>
              </a:lnSpc>
              <a:defRPr sz="9500"/>
            </a:pPr>
            <a:r>
              <a:t>for statistical computing</a:t>
            </a:r>
          </a:p>
          <a:p>
            <a:pPr>
              <a:lnSpc>
                <a:spcPct val="120000"/>
              </a:lnSpc>
              <a:defRPr sz="9500"/>
            </a:pPr>
            <a:r>
              <a:t>and graphics</a:t>
            </a:r>
          </a:p>
          <a:p>
            <a:pPr>
              <a:lnSpc>
                <a:spcPct val="120000"/>
              </a:lnSpc>
              <a:defRPr sz="9500"/>
            </a:pPr>
          </a:p>
        </p:txBody>
      </p:sp>
      <p:pic>
        <p:nvPicPr>
          <p:cNvPr id="1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68179" y="105193"/>
            <a:ext cx="4153790" cy="3218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1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1823" y="3757734"/>
            <a:ext cx="22020354" cy="65703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396" name="Arrow"/>
          <p:cNvSpPr/>
          <p:nvPr/>
        </p:nvSpPr>
        <p:spPr>
          <a:xfrm rot="5400000">
            <a:off x="1199694" y="2211853"/>
            <a:ext cx="2182487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7" name="Arrow"/>
          <p:cNvSpPr/>
          <p:nvPr/>
        </p:nvSpPr>
        <p:spPr>
          <a:xfrm rot="8864886">
            <a:off x="3933622" y="2764838"/>
            <a:ext cx="218248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8" name="Arrow"/>
          <p:cNvSpPr/>
          <p:nvPr/>
        </p:nvSpPr>
        <p:spPr>
          <a:xfrm rot="10800000">
            <a:off x="4915910" y="4787786"/>
            <a:ext cx="218248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9" name="Rectangle"/>
          <p:cNvSpPr/>
          <p:nvPr/>
        </p:nvSpPr>
        <p:spPr>
          <a:xfrm>
            <a:off x="1259199" y="6123018"/>
            <a:ext cx="20603900" cy="1739818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0" name="Function"/>
          <p:cNvSpPr txBox="1"/>
          <p:nvPr/>
        </p:nvSpPr>
        <p:spPr>
          <a:xfrm>
            <a:off x="964094" y="324494"/>
            <a:ext cx="3864987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401" name="Package"/>
          <p:cNvSpPr txBox="1"/>
          <p:nvPr/>
        </p:nvSpPr>
        <p:spPr>
          <a:xfrm>
            <a:off x="6093168" y="1557464"/>
            <a:ext cx="391989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Package</a:t>
            </a:r>
          </a:p>
        </p:txBody>
      </p:sp>
      <p:sp>
        <p:nvSpPr>
          <p:cNvPr id="402" name="Title"/>
          <p:cNvSpPr txBox="1"/>
          <p:nvPr/>
        </p:nvSpPr>
        <p:spPr>
          <a:xfrm>
            <a:off x="8433131" y="4559382"/>
            <a:ext cx="192589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9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8707" y="2063503"/>
            <a:ext cx="21843049" cy="95889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read.table(file, header = FALSE, sep = &quot;&quot;, quote = &quot;\&quot;'&quot;,…"/>
          <p:cNvSpPr txBox="1"/>
          <p:nvPr>
            <p:ph type="body" idx="13"/>
          </p:nvPr>
        </p:nvSpPr>
        <p:spPr>
          <a:xfrm>
            <a:off x="719756" y="3574871"/>
            <a:ext cx="23218099" cy="6197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read.table</a:t>
            </a:r>
            <a:r>
              <a:t>(file, header = FALSE, sep = "", quote = "\"'",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numerals = c("allow.loss", "warn.loss", "no.loss"),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row.names, col.names, as.is = !stringsAsFactors,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na.strings = "NA", colClasses = NA, nrows = -1,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skip = 0, check.names = TRUE, fill = !blank.lines.skip,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strip.white = FALSE, blank.lines.skip = TRUE,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allowEscapes = FALSE, flush = FALSE,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stringsAsFactors = default.stringsAsFactors(),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fileEncoding = "", encoding = "unknown", text, skipNul = 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ad.table(file, header = FALSE, sep = &quot;&quot;, quote = &quot;\&quot;'&quot;,…"/>
          <p:cNvSpPr txBox="1"/>
          <p:nvPr>
            <p:ph type="body" idx="13"/>
          </p:nvPr>
        </p:nvSpPr>
        <p:spPr>
          <a:xfrm>
            <a:off x="719756" y="3574871"/>
            <a:ext cx="23218099" cy="6197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</a:t>
            </a:r>
            <a:r>
              <a:rPr b="1"/>
              <a:t>file</a:t>
            </a:r>
            <a:r>
              <a:t>, header = FALSE, sep = "", quote = "\"'",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numerals = c("allow.loss", "warn.loss", "no.loss"),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row.names, col.names, as.is = !stringsAsFactors,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na.strings = "NA", colClasses = NA, nrows = -1,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skip = 0, check.names = TRUE, fill = !blank.lines.skip,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strip.white = FALSE, blank.lines.skip = TRUE,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allowEscapes = FALSE, flush = FALSE,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stringsAsFactors = default.stringsAsFactors(),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fileEncoding = "", encoding = "unknown", text, skipNul = 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ad.table(file, header = FALSE, sep = &quot;&quot;, quote = &quot;\&quot;'&quot;,…"/>
          <p:cNvSpPr txBox="1"/>
          <p:nvPr>
            <p:ph type="body" idx="13"/>
          </p:nvPr>
        </p:nvSpPr>
        <p:spPr>
          <a:xfrm>
            <a:off x="719756" y="3574871"/>
            <a:ext cx="23218099" cy="6197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</a:t>
            </a:r>
            <a:r>
              <a:rPr b="1"/>
              <a:t>header = FALSE</a:t>
            </a:r>
            <a:r>
              <a:t>, sep = "", quote = "\"'",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numerals = c("allow.loss", "warn.loss", "no.loss"),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row.names, col.names, as.is = !stringsAsFactors,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na.strings = "NA", colClasses = NA, nrows = -1,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skip = 0, check.names = TRUE, fill = !blank.lines.skip,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strip.white = FALSE, blank.lines.skip = TRUE,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allowEscapes = FALSE, flush = FALSE,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stringsAsFactors = default.stringsAsFactors(),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fileEncoding = "", encoding = "unknown", text, skipNul = 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1167411" y="6019799"/>
            <a:ext cx="22049177" cy="167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1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header = TRUE, sep = ",", quote = "\"",</a:t>
            </a:r>
          </a:p>
          <a:p>
            <a:pPr algn="l" defTabSz="457200">
              <a:defRPr sz="51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</a:t>
            </a:r>
            <a:r>
              <a:rPr b="1"/>
              <a:t>...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640759" y="3657600"/>
            <a:ext cx="23244431" cy="640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header = TRUE, sep = ",", quote = "\"",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...)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header = FALSE, sep = "", quote = "\"'",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fill = !blank.lines.skip, 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640759" y="3657600"/>
            <a:ext cx="23244431" cy="640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</a:t>
            </a:r>
            <a:r>
              <a:rPr b="1"/>
              <a:t>header = TRUE</a:t>
            </a:r>
            <a:r>
              <a:t>, sep = ",", quote = "\"",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...)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</a:t>
            </a:r>
            <a:r>
              <a:rPr b="1"/>
              <a:t>header = FALSE</a:t>
            </a:r>
            <a:r>
              <a:t>, sep = "", quote = "\"'",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fill = !blank.lines.skip, 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640759" y="3657600"/>
            <a:ext cx="23244431" cy="640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header = TRUE, </a:t>
            </a:r>
            <a:r>
              <a:rPr b="1"/>
              <a:t>sep = ","</a:t>
            </a:r>
            <a:r>
              <a:t>, quote = "\"",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...)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header = FALSE, </a:t>
            </a:r>
            <a:r>
              <a:rPr b="1"/>
              <a:t>sep = ""</a:t>
            </a:r>
            <a:r>
              <a:t>, quote = "\"'",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fill = !blank.lines.skip, 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974" y="1944341"/>
            <a:ext cx="22660993" cy="994806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hat is                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                ?</a:t>
            </a:r>
          </a:p>
        </p:txBody>
      </p:sp>
      <p:sp>
        <p:nvSpPr>
          <p:cNvPr id="135" name="1) A company…"/>
          <p:cNvSpPr txBox="1"/>
          <p:nvPr>
            <p:ph type="body" idx="13"/>
          </p:nvPr>
        </p:nvSpPr>
        <p:spPr>
          <a:xfrm>
            <a:off x="1167411" y="4207633"/>
            <a:ext cx="22049177" cy="8293101"/>
          </a:xfrm>
          <a:prstGeom prst="rect">
            <a:avLst/>
          </a:prstGeom>
        </p:spPr>
        <p:txBody>
          <a:bodyPr/>
          <a:lstStyle/>
          <a:p>
            <a:pPr>
              <a:defRPr sz="9600"/>
            </a:pPr>
            <a:r>
              <a:t>1) A company</a:t>
            </a:r>
          </a:p>
          <a:p>
            <a:pPr>
              <a:defRPr sz="9600"/>
            </a:pPr>
          </a:p>
          <a:p>
            <a:pPr>
              <a:defRPr sz="9600"/>
            </a:pPr>
            <a:r>
              <a:t>2) A software program that makes working in R easier</a:t>
            </a:r>
          </a:p>
          <a:p>
            <a:pPr>
              <a:defRPr sz="9600"/>
            </a:pPr>
          </a:p>
          <a:p>
            <a:pPr>
              <a:defRPr sz="8800"/>
            </a:pPr>
            <a:r>
              <a:t>IDE: Integrated Development Environment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03070" y="194932"/>
            <a:ext cx="7428307" cy="2607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5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2" name="Table"/>
          <p:cNvGraphicFramePr/>
          <p:nvPr/>
        </p:nvGraphicFramePr>
        <p:xfrm>
          <a:off x="1292845" y="1409343"/>
          <a:ext cx="21811010" cy="1156931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945939"/>
                <a:gridCol w="16852370"/>
              </a:tblGrid>
              <a:tr h="2468789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header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a logical value indicating whether the file contains the names of the variables as its first line. If missing, the value is determined from the file format: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header</a:t>
                      </a:r>
                      <a:r>
                        <a:t> is set to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TRUE</a:t>
                      </a:r>
                      <a:r>
                        <a:t> if and only if the first row contains one fewer field than the number of columns.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2087995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sep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the field separator character. Values on each line of the file are separated by this character. If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sep = ""</a:t>
                      </a:r>
                      <a:r>
                        <a:t> (the default for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read.table</a:t>
                      </a:r>
                      <a:r>
                        <a:t>) the separator is ‘white space’, that is one or more spaces, tabs, newlines or carriage returns.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3150871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na.strings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a character vector of strings which are to be interpreted as </a:t>
                      </a:r>
                      <a:r>
                        <a:rPr u="sng">
                          <a:uFill>
                            <a:solidFill>
                              <a:srgbClr val="0000EE"/>
                            </a:solidFill>
                          </a:uFill>
                          <a:latin typeface="Courier"/>
                          <a:ea typeface="Courier"/>
                          <a:cs typeface="Courier"/>
                          <a:sym typeface="Courier"/>
                          <a:hlinkClick r:id="rId2" invalidUrl="" action="" tgtFrame="" tooltip="" history="1" highlightClick="0" endSnd="0"/>
                        </a:rPr>
                        <a:t>NA</a:t>
                      </a:r>
                      <a:r>
                        <a:t> values. Blank fields are also considered to be missing values in logical, integer, numeric and complex fields. Note that the test happens </a:t>
                      </a:r>
                      <a:r>
                        <a:rPr i="1"/>
                        <a:t>after</a:t>
                      </a:r>
                      <a:r>
                        <a:t> white space is stripped from the input, so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na.strings</a:t>
                      </a:r>
                      <a:r>
                        <a:t> values may need their own white space stripped in advance.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56137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stringsAsFactors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logical: should character vectors be converted to factors? Note that this is overridden by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as.is</a:t>
                      </a:r>
                      <a:r>
                        <a:t> and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colClasses</a:t>
                      </a:r>
                      <a:r>
                        <a:t>, both of which allow finer control.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2287582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strip.white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logical. Used only when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sep</a:t>
                      </a:r>
                      <a:r>
                        <a:t> has been specified, and allows the stripping of leading and trailing white space from unquoted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character</a:t>
                      </a:r>
                      <a:r>
                        <a:t> fields (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numeric</a:t>
                      </a:r>
                      <a:r>
                        <a:t> fields are always stripped). See </a:t>
                      </a:r>
                      <a:r>
                        <a:rPr u="sng">
                          <a:uFill>
                            <a:solidFill>
                              <a:srgbClr val="0000EE"/>
                            </a:solidFill>
                          </a:uFill>
                          <a:latin typeface="Courier"/>
                          <a:ea typeface="Courier"/>
                          <a:cs typeface="Courier"/>
                          <a:sym typeface="Courier"/>
                          <a:hlinkClick r:id="rId3" invalidUrl="" action="" tgtFrame="" tooltip="" history="1" highlightClick="0" endSnd="0"/>
                        </a:rPr>
                        <a:t>scan</a:t>
                      </a:r>
                      <a:r>
                        <a:t> for further details (including the exact meaning of ‘white space’), remembering that the columns may include the row names.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2" grpId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864" y="4355731"/>
            <a:ext cx="22796272" cy="65684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425" name="Arrow"/>
          <p:cNvSpPr/>
          <p:nvPr/>
        </p:nvSpPr>
        <p:spPr>
          <a:xfrm rot="8864886">
            <a:off x="2264815" y="3376999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6" name="&quot;Details&quot;: more details than you usually…"/>
          <p:cNvSpPr txBox="1"/>
          <p:nvPr/>
        </p:nvSpPr>
        <p:spPr>
          <a:xfrm>
            <a:off x="5013619" y="415397"/>
            <a:ext cx="17403267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"Details": more details than you usually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need about how the function does what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does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047" y="4641938"/>
            <a:ext cx="22667906" cy="33965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429" name="Arrow"/>
          <p:cNvSpPr/>
          <p:nvPr/>
        </p:nvSpPr>
        <p:spPr>
          <a:xfrm rot="8864886">
            <a:off x="2264815" y="3376999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0" name="Value: What does this function return…"/>
          <p:cNvSpPr txBox="1"/>
          <p:nvPr/>
        </p:nvSpPr>
        <p:spPr>
          <a:xfrm>
            <a:off x="5092617" y="1210258"/>
            <a:ext cx="16349446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Value: What does this function return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to you? What is the output?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3560" y="4279011"/>
            <a:ext cx="22536880" cy="67156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433" name="Arrow"/>
          <p:cNvSpPr/>
          <p:nvPr/>
        </p:nvSpPr>
        <p:spPr>
          <a:xfrm rot="8864886">
            <a:off x="1869826" y="3087340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4" name="See Also: Related functions"/>
          <p:cNvSpPr txBox="1"/>
          <p:nvPr/>
        </p:nvSpPr>
        <p:spPr>
          <a:xfrm>
            <a:off x="4513299" y="11563857"/>
            <a:ext cx="12074477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See Also: Related functions</a:t>
            </a:r>
          </a:p>
        </p:txBody>
      </p:sp>
      <p:sp>
        <p:nvSpPr>
          <p:cNvPr id="435" name="Arrow"/>
          <p:cNvSpPr/>
          <p:nvPr/>
        </p:nvSpPr>
        <p:spPr>
          <a:xfrm rot="14058217">
            <a:off x="2154822" y="9876491"/>
            <a:ext cx="2651537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6" name="Note: Special cases or behaviors"/>
          <p:cNvSpPr txBox="1"/>
          <p:nvPr/>
        </p:nvSpPr>
        <p:spPr>
          <a:xfrm>
            <a:off x="4513299" y="2044830"/>
            <a:ext cx="1440988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Note: Special cases or behaviors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2626" y="3662842"/>
            <a:ext cx="22018748" cy="82072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439" name="Arrow"/>
          <p:cNvSpPr/>
          <p:nvPr/>
        </p:nvSpPr>
        <p:spPr>
          <a:xfrm rot="8864886">
            <a:off x="3002128" y="2613353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0" name="Examples: How do you use this?"/>
          <p:cNvSpPr txBox="1"/>
          <p:nvPr/>
        </p:nvSpPr>
        <p:spPr>
          <a:xfrm>
            <a:off x="5645601" y="1570843"/>
            <a:ext cx="1430101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Examples: How do you use this?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?table…"/>
          <p:cNvSpPr txBox="1"/>
          <p:nvPr>
            <p:ph type="body" idx="13"/>
          </p:nvPr>
        </p:nvSpPr>
        <p:spPr>
          <a:xfrm>
            <a:off x="1167411" y="3152818"/>
            <a:ext cx="22049177" cy="9080501"/>
          </a:xfrm>
          <a:prstGeom prst="rect">
            <a:avLst/>
          </a:prstGeom>
        </p:spPr>
        <p:txBody>
          <a:bodyPr/>
          <a:lstStyle/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?table</a:t>
            </a: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example("table")</a:t>
            </a: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443" name="Hel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446" name="Look at the help for the following functions to see what they do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000"/>
            </a:pPr>
            <a:r>
              <a:t>Look at the help for the following functions to see what they do:</a:t>
            </a:r>
          </a:p>
          <a:p>
            <a:pPr>
              <a:defRPr sz="7000"/>
            </a:pP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trimws</a:t>
            </a: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strsplit</a:t>
            </a: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substr</a:t>
            </a: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7000"/>
            </a:pPr>
            <a:r>
              <a:t>Try them out to experiment</a:t>
            </a:r>
          </a:p>
        </p:txBody>
      </p:sp>
      <p:pic>
        <p:nvPicPr>
          <p:cNvPr id="44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8726" y="33225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47"/>
                </p:tgtEl>
              </p:cMediaNode>
            </p:vide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factor</a:t>
            </a:r>
            <a:r>
              <a:t>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factor(trimws(</a:t>
            </a:r>
            <a:r>
              <a:t>safi$respondent_wall_type))  safi$affect_conflicts</a:t>
            </a:r>
            <a:r>
              <a:t> &lt;- factor</a:t>
            </a:r>
            <a:r>
              <a:t>(safi$affect_conflicts, </a:t>
            </a:r>
            <a:r>
              <a:t>ordered=TRUE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</a:t>
            </a:r>
            <a:r>
              <a:t>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</a:t>
            </a:r>
            <a:r>
              <a:t>is.na(</a:t>
            </a:r>
            <a:r>
              <a:t>safi$memb_assoc</a:t>
            </a:r>
            <a:r>
              <a:t>), NA,</a:t>
            </a:r>
            <a:r>
              <a:t>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</a:t>
            </a:r>
            <a:r>
              <a:t> == "yes", 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</a:t>
            </a:r>
            <a:r>
              <a:t>strsplit</a:t>
            </a:r>
            <a:r>
              <a:t>(safi$months_lack_food, </a:t>
            </a:r>
            <a:r>
              <a:t>";"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substr</a:t>
            </a:r>
            <a:r>
              <a:t>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Worksp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Workspace</a:t>
            </a:r>
          </a:p>
        </p:txBody>
      </p:sp>
      <p:sp>
        <p:nvSpPr>
          <p:cNvPr id="454" name="All of the objects in your environment…"/>
          <p:cNvSpPr txBox="1"/>
          <p:nvPr>
            <p:ph type="body" idx="1"/>
          </p:nvPr>
        </p:nvSpPr>
        <p:spPr>
          <a:xfrm>
            <a:off x="1689100" y="3149600"/>
            <a:ext cx="21005800" cy="97815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All of the objects in your environment</a:t>
            </a:r>
          </a:p>
          <a:p>
            <a:pPr marL="0" indent="2540000">
              <a:lnSpc>
                <a:spcPct val="120000"/>
              </a:lnSpc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ls()</a:t>
            </a:r>
          </a:p>
          <a:p>
            <a:pPr>
              <a:lnSpc>
                <a:spcPct val="120000"/>
              </a:lnSpc>
            </a:pPr>
            <a:r>
              <a:t>Can all be saved in one file together (and loaded later)</a:t>
            </a:r>
          </a:p>
          <a:p>
            <a:pPr marL="0" indent="2540000">
              <a:lnSpc>
                <a:spcPct val="120000"/>
              </a:lnSpc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save.image("20180626.RData")</a:t>
            </a:r>
          </a:p>
          <a:p>
            <a:pPr>
              <a:lnSpc>
                <a:spcPct val="120000"/>
              </a:lnSpc>
            </a:pPr>
            <a:r>
              <a:t>List of loaded libraries is NOT saved</a:t>
            </a:r>
          </a:p>
          <a:p>
            <a:pPr>
              <a:lnSpc>
                <a:spcPct val="120000"/>
              </a:lnSpc>
            </a:pPr>
            <a:r>
              <a:t>Remove an object from environment</a:t>
            </a:r>
          </a:p>
          <a:p>
            <a:pPr marL="0" indent="2540000">
              <a:lnSpc>
                <a:spcPct val="120000"/>
              </a:lnSpc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rm(x)</a:t>
            </a:r>
          </a:p>
          <a:p>
            <a:pPr>
              <a:lnSpc>
                <a:spcPct val="120000"/>
              </a:lnSpc>
            </a:pPr>
            <a:r>
              <a:t>Asked about saving image each time you quit R</a:t>
            </a:r>
          </a:p>
          <a:p>
            <a:pPr lvl="1">
              <a:lnSpc>
                <a:spcPct val="120000"/>
              </a:lnSpc>
            </a:pPr>
            <a:r>
              <a:t>If yes, saves ".RData", which gets reloaded next session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Working Direc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Working Directory</a:t>
            </a:r>
          </a:p>
        </p:txBody>
      </p:sp>
      <p:sp>
        <p:nvSpPr>
          <p:cNvPr id="457" name="Where does R think it is?  What directory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6600"/>
            </a:pPr>
            <a:r>
              <a:t>Where does R think it is?  What directory?</a:t>
            </a:r>
          </a:p>
          <a:p>
            <a:pPr lvl="1">
              <a:lnSpc>
                <a:spcPct val="140000"/>
              </a:lnSpc>
              <a:defRPr sz="6600"/>
            </a:pPr>
            <a:r>
              <a:t>Determines path for reading and writing files</a:t>
            </a:r>
          </a:p>
          <a:p>
            <a:pPr>
              <a:lnSpc>
                <a:spcPct val="140000"/>
              </a:lnSpc>
              <a:defRPr sz="6600"/>
            </a:pPr>
            <a:r>
              <a:t>Can set the working directory</a:t>
            </a:r>
          </a:p>
          <a:p>
            <a:pPr>
              <a:lnSpc>
                <a:spcPct val="140000"/>
              </a:lnSpc>
              <a:defRPr sz="6600"/>
            </a:pPr>
            <a:r>
              <a:t>Better to use RStudio projects</a:t>
            </a:r>
          </a:p>
          <a:p>
            <a:pPr lvl="1">
              <a:lnSpc>
                <a:spcPct val="140000"/>
              </a:lnSpc>
              <a:defRPr sz="6600"/>
            </a:pPr>
            <a:r>
              <a:t>Working directory is where the .Rproj file is</a:t>
            </a:r>
          </a:p>
          <a:p>
            <a:pPr lvl="1">
              <a:lnSpc>
                <a:spcPct val="140000"/>
              </a:lnSpc>
              <a:defRPr sz="6600"/>
            </a:pPr>
            <a:r>
              <a:t>Keep all files contained in one directory</a:t>
            </a:r>
          </a:p>
          <a:p>
            <a:pPr lvl="1">
              <a:lnSpc>
                <a:spcPct val="140000"/>
              </a:lnSpc>
              <a:defRPr sz="6600"/>
            </a:pPr>
            <a:r>
              <a:t>Makes it easier to share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Open Sans Condensed Bold"/>
        <a:ea typeface="Open Sans Condensed Bold"/>
        <a:cs typeface="Open Sans Condensed 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Open Sans Condensed Bold"/>
        <a:ea typeface="Open Sans Condensed Bold"/>
        <a:cs typeface="Open Sans Condensed 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